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45.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59" r:id="rId5"/>
    <p:sldId id="401" r:id="rId6"/>
    <p:sldId id="398" r:id="rId7"/>
    <p:sldId id="396" r:id="rId8"/>
    <p:sldId id="400" r:id="rId9"/>
    <p:sldId id="373" r:id="rId10"/>
    <p:sldId id="335" r:id="rId11"/>
    <p:sldId id="390" r:id="rId12"/>
    <p:sldId id="384" r:id="rId13"/>
    <p:sldId id="368" r:id="rId14"/>
    <p:sldId id="395" r:id="rId15"/>
    <p:sldId id="389" r:id="rId16"/>
    <p:sldId id="391" r:id="rId17"/>
    <p:sldId id="388" r:id="rId18"/>
    <p:sldId id="397" r:id="rId19"/>
    <p:sldId id="394" r:id="rId20"/>
    <p:sldId id="386" r:id="rId21"/>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29657A-0D08-B173-0BC1-2B7889FD3C58}" v="18" dt="2026-02-05T18:30:55.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67" autoAdjust="0"/>
    <p:restoredTop sz="73657" autoAdjust="0"/>
  </p:normalViewPr>
  <p:slideViewPr>
    <p:cSldViewPr snapToGrid="0">
      <p:cViewPr varScale="1">
        <p:scale>
          <a:sx n="60" d="100"/>
          <a:sy n="60" d="100"/>
        </p:scale>
        <p:origin x="1378" y="5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man Britt-Helen" userId="S::britt-helen.lindman@finskamissionssallskapet.fi::187e153c-904f-4326-8b6e-a2abd1fba224" providerId="AD" clId="Web-{2D29657A-0D08-B173-0BC1-2B7889FD3C58}"/>
    <pc:docChg chg="addSld delSld modSld sldOrd">
      <pc:chgData name="Lindman Britt-Helen" userId="S::britt-helen.lindman@finskamissionssallskapet.fi::187e153c-904f-4326-8b6e-a2abd1fba224" providerId="AD" clId="Web-{2D29657A-0D08-B173-0BC1-2B7889FD3C58}" dt="2026-02-05T18:30:55.199" v="15"/>
      <pc:docMkLst>
        <pc:docMk/>
      </pc:docMkLst>
      <pc:sldChg chg="addSp delSp modSp ord">
        <pc:chgData name="Lindman Britt-Helen" userId="S::britt-helen.lindman@finskamissionssallskapet.fi::187e153c-904f-4326-8b6e-a2abd1fba224" providerId="AD" clId="Web-{2D29657A-0D08-B173-0BC1-2B7889FD3C58}" dt="2026-02-05T18:29:35.965" v="5"/>
        <pc:sldMkLst>
          <pc:docMk/>
          <pc:sldMk cId="1840890374" sldId="259"/>
        </pc:sldMkLst>
        <pc:picChg chg="add del mod">
          <ac:chgData name="Lindman Britt-Helen" userId="S::britt-helen.lindman@finskamissionssallskapet.fi::187e153c-904f-4326-8b6e-a2abd1fba224" providerId="AD" clId="Web-{2D29657A-0D08-B173-0BC1-2B7889FD3C58}" dt="2026-02-05T18:29:35.965" v="5"/>
          <ac:picMkLst>
            <pc:docMk/>
            <pc:sldMk cId="1840890374" sldId="259"/>
            <ac:picMk id="6" creationId="{451300D4-054F-E4DE-FB91-DB2FDAC49B5E}"/>
          </ac:picMkLst>
        </pc:picChg>
      </pc:sldChg>
      <pc:sldChg chg="addSp delSp modSp add del">
        <pc:chgData name="Lindman Britt-Helen" userId="S::britt-helen.lindman@finskamissionssallskapet.fi::187e153c-904f-4326-8b6e-a2abd1fba224" providerId="AD" clId="Web-{2D29657A-0D08-B173-0BC1-2B7889FD3C58}" dt="2026-02-05T18:30:50.496" v="14"/>
        <pc:sldMkLst>
          <pc:docMk/>
          <pc:sldMk cId="0" sldId="398"/>
        </pc:sldMkLst>
        <pc:spChg chg="del">
          <ac:chgData name="Lindman Britt-Helen" userId="S::britt-helen.lindman@finskamissionssallskapet.fi::187e153c-904f-4326-8b6e-a2abd1fba224" providerId="AD" clId="Web-{2D29657A-0D08-B173-0BC1-2B7889FD3C58}" dt="2026-02-05T18:30:39.074" v="13"/>
          <ac:spMkLst>
            <pc:docMk/>
            <pc:sldMk cId="0" sldId="398"/>
            <ac:spMk id="144" creationId="{00000000-0000-0000-0000-000000000000}"/>
          </ac:spMkLst>
        </pc:spChg>
        <pc:spChg chg="del">
          <ac:chgData name="Lindman Britt-Helen" userId="S::britt-helen.lindman@finskamissionssallskapet.fi::187e153c-904f-4326-8b6e-a2abd1fba224" providerId="AD" clId="Web-{2D29657A-0D08-B173-0BC1-2B7889FD3C58}" dt="2026-02-05T18:30:28.277" v="8"/>
          <ac:spMkLst>
            <pc:docMk/>
            <pc:sldMk cId="0" sldId="398"/>
            <ac:spMk id="146" creationId="{A5CBA42E-8406-1F58-70B9-946BB5EE223E}"/>
          </ac:spMkLst>
        </pc:spChg>
        <pc:spChg chg="del">
          <ac:chgData name="Lindman Britt-Helen" userId="S::britt-helen.lindman@finskamissionssallskapet.fi::187e153c-904f-4326-8b6e-a2abd1fba224" providerId="AD" clId="Web-{2D29657A-0D08-B173-0BC1-2B7889FD3C58}" dt="2026-02-05T18:30:30.199" v="9"/>
          <ac:spMkLst>
            <pc:docMk/>
            <pc:sldMk cId="0" sldId="398"/>
            <ac:spMk id="147" creationId="{00000000-0000-0000-0000-000000000000}"/>
          </ac:spMkLst>
        </pc:spChg>
        <pc:spChg chg="del">
          <ac:chgData name="Lindman Britt-Helen" userId="S::britt-helen.lindman@finskamissionssallskapet.fi::187e153c-904f-4326-8b6e-a2abd1fba224" providerId="AD" clId="Web-{2D29657A-0D08-B173-0BC1-2B7889FD3C58}" dt="2026-02-05T18:30:37.058" v="12"/>
          <ac:spMkLst>
            <pc:docMk/>
            <pc:sldMk cId="0" sldId="398"/>
            <ac:spMk id="148" creationId="{00000000-0000-0000-0000-000000000000}"/>
          </ac:spMkLst>
        </pc:spChg>
        <pc:spChg chg="add del mod">
          <ac:chgData name="Lindman Britt-Helen" userId="S::britt-helen.lindman@finskamissionssallskapet.fi::187e153c-904f-4326-8b6e-a2abd1fba224" providerId="AD" clId="Web-{2D29657A-0D08-B173-0BC1-2B7889FD3C58}" dt="2026-02-05T18:30:34.636" v="11"/>
          <ac:spMkLst>
            <pc:docMk/>
            <pc:sldMk cId="0" sldId="398"/>
            <ac:spMk id="153" creationId="{E3F22298-BB46-CCA7-F52A-FE4D4BD591EA}"/>
          </ac:spMkLst>
        </pc:spChg>
        <pc:picChg chg="del">
          <ac:chgData name="Lindman Britt-Helen" userId="S::britt-helen.lindman@finskamissionssallskapet.fi::187e153c-904f-4326-8b6e-a2abd1fba224" providerId="AD" clId="Web-{2D29657A-0D08-B173-0BC1-2B7889FD3C58}" dt="2026-02-05T18:30:24.574" v="7"/>
          <ac:picMkLst>
            <pc:docMk/>
            <pc:sldMk cId="0" sldId="398"/>
            <ac:picMk id="151" creationId="{242D0A14-1CFA-28CD-8AD6-3368C38632D0}"/>
          </ac:picMkLst>
        </pc:picChg>
        <pc:picChg chg="del">
          <ac:chgData name="Lindman Britt-Helen" userId="S::britt-helen.lindman@finskamissionssallskapet.fi::187e153c-904f-4326-8b6e-a2abd1fba224" providerId="AD" clId="Web-{2D29657A-0D08-B173-0BC1-2B7889FD3C58}" dt="2026-02-05T18:30:32.418" v="10"/>
          <ac:picMkLst>
            <pc:docMk/>
            <pc:sldMk cId="0" sldId="398"/>
            <ac:picMk id="154" creationId="{9241393E-156C-92E1-D98B-E98316BB803A}"/>
          </ac:picMkLst>
        </pc:picChg>
        <pc:picChg chg="add mod">
          <ac:chgData name="Lindman Britt-Helen" userId="S::britt-helen.lindman@finskamissionssallskapet.fi::187e153c-904f-4326-8b6e-a2abd1fba224" providerId="AD" clId="Web-{2D29657A-0D08-B173-0BC1-2B7889FD3C58}" dt="2026-02-05T18:30:50.496" v="14"/>
          <ac:picMkLst>
            <pc:docMk/>
            <pc:sldMk cId="0" sldId="398"/>
            <ac:picMk id="155" creationId="{239BBE4E-362C-16F9-EEC6-0A0487D9F707}"/>
          </ac:picMkLst>
        </pc:picChg>
      </pc:sldChg>
      <pc:sldChg chg="new del">
        <pc:chgData name="Lindman Britt-Helen" userId="S::britt-helen.lindman@finskamissionssallskapet.fi::187e153c-904f-4326-8b6e-a2abd1fba224" providerId="AD" clId="Web-{2D29657A-0D08-B173-0BC1-2B7889FD3C58}" dt="2026-02-05T18:30:55.199" v="15"/>
        <pc:sldMkLst>
          <pc:docMk/>
          <pc:sldMk cId="832860480" sldId="40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t>5.2.2026</a:t>
            </a:fld>
            <a:endParaRPr lang="fi-FI"/>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t>‹#›</a:t>
            </a:fld>
            <a:endParaRPr lang="fi-FI"/>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81401-98B2-4A2C-809B-B877EE2C7168}" type="datetimeFigureOut">
              <a:rPr lang="fi-FI" smtClean="0"/>
              <a:t>5.2.2026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B9FF8-BAB1-4496-B899-A3D3A047A0D5}" type="slidenum">
              <a:rPr lang="fi-FI" smtClean="0"/>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3</a:t>
            </a:fld>
            <a:endParaRPr lang="fi-FI"/>
          </a:p>
        </p:txBody>
      </p:sp>
    </p:spTree>
    <p:extLst>
      <p:ext uri="{BB962C8B-B14F-4D97-AF65-F5344CB8AC3E}">
        <p14:creationId xmlns:p14="http://schemas.microsoft.com/office/powerpoint/2010/main" val="400849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Våra arbete runt om i världen är indelade i sex korgar enligt tema. </a:t>
            </a:r>
          </a:p>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Varje projekt är fortfarande viktigt och arbetet inom dem fortsätter. </a:t>
            </a:r>
          </a:p>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I temakorgarna ingår även medarbetare och sakkunniga i såväl hemlandet som i olika delar av världen.</a:t>
            </a:r>
          </a:p>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Förnyelsen ger församlingarna tillgång till ett mångsidigare material, vilket gör det enklare att lyfta fram olika aspekter av missionsarbetet.</a:t>
            </a:r>
            <a:endParaRPr lang="sv-FI" sz="1200" noProof="0" dirty="0"/>
          </a:p>
        </p:txBody>
      </p:sp>
      <p:sp>
        <p:nvSpPr>
          <p:cNvPr id="4" name="Dian numeron paikkamerkki 3"/>
          <p:cNvSpPr>
            <a:spLocks noGrp="1"/>
          </p:cNvSpPr>
          <p:nvPr>
            <p:ph type="sldNum" sz="quarter" idx="5"/>
          </p:nvPr>
        </p:nvSpPr>
        <p:spPr/>
        <p:txBody>
          <a:bodyPr/>
          <a:lstStyle/>
          <a:p>
            <a:fld id="{48EB9FF8-BAB1-4496-B899-A3D3A047A0D5}" type="slidenum">
              <a:rPr lang="fi-FI" smtClean="0"/>
              <a:t>5</a:t>
            </a:fld>
            <a:endParaRPr lang="fi-FI"/>
          </a:p>
        </p:txBody>
      </p:sp>
    </p:spTree>
    <p:extLst>
      <p:ext uri="{BB962C8B-B14F-4D97-AF65-F5344CB8AC3E}">
        <p14:creationId xmlns:p14="http://schemas.microsoft.com/office/powerpoint/2010/main" val="273946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7</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3256655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10</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sv-FI" sz="1200" kern="1200" dirty="0">
                <a:solidFill>
                  <a:schemeClr val="tx1"/>
                </a:solidFill>
                <a:effectLst/>
                <a:latin typeface="+mn-lt"/>
                <a:ea typeface="+mn-ea"/>
                <a:cs typeface="+mn-cs"/>
              </a:rPr>
              <a:t>Barn och unga är kyrkans och världens hopp. Var och en av dem är skapad till Guds avbild – dyrbar, unik och älskad. När kyrkan verkar för barns och ungas bästa hedrar den Guds skapelseverk och stärker människo­värdet, som inte beror på ålder, förmåga eller ställning.  </a:t>
            </a:r>
            <a:endParaRPr lang="fi-FI" sz="1200" kern="1200" dirty="0">
              <a:solidFill>
                <a:schemeClr val="tx1"/>
              </a:solidFill>
              <a:effectLst/>
              <a:latin typeface="+mn-lt"/>
              <a:ea typeface="+mn-ea"/>
              <a:cs typeface="+mn-cs"/>
            </a:endParaRP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Jesus lyfte själv fram barnen som förebilder för tron och för hur människan tar emot Guds rike: ”om ni inte omvänder er och blir som barnen kommer ni aldrig in i himmelriket” (Matt 18:3). Här ligger en djup andlig sanning: barns öppenhet, tillit och uppriktighet utgör trons kärna. När kyrkan stöder barn och unga handlar det inte bara om att undervisa dem, utan om att lära sig av dem vad det innebär att leva i gemenskap med Gud.  </a:t>
            </a:r>
          </a:p>
          <a:p>
            <a:endParaRPr lang="fi-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Arbete för barns och ungas bästa handlar om att tjäna och att verka för rättvisa. Barn och ungdomar befinner sig ofta i en utsatt position. Därför kallar Gud oss att försvara de svaga: ”Ge de svaga och faderlösa deras rätt, låt de hjälplösa och fattiga få rättvisa”. (Ps 82:3) När kyrkan erbjuder trygga gemenskaper, lyssnar och stöder, så förverkligar den Kristi kärlek på ett konkret sätt. Att ta emot ett barn är att ta emot Kristus själv och vår uppgift är att skapa trygga, respektfulla och kärleksfulla utrymmen för barnen. Matteus­evangeliet 18:6 varnar för konsekvenserna av att skada ett barn. Vi bär alla ett stort ansvar att skydda alla barn från all skada.</a:t>
            </a:r>
            <a:endParaRPr lang="fi-FI" sz="1200" kern="1200" dirty="0">
              <a:solidFill>
                <a:schemeClr val="tx1"/>
              </a:solidFill>
              <a:effectLst/>
              <a:latin typeface="+mn-lt"/>
              <a:ea typeface="+mn-ea"/>
              <a:cs typeface="+mn-cs"/>
            </a:endParaRP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Samtidigt är det viktigt att inte enbart se barn och unga som föremål för omsorg. De är aktiva medlemmar i Guds rike. Deras gåvor, idéer och perspektiv berikar kyrkan. De kan tjäna, be, vittna och bära ansvar i sina egna sammanhang. De kan öppna nya möjligheter för kyrkans liv och mission. Kyrkan inte bara växer då vi ger barn och unga utrymme att verka – den förnyas. </a:t>
            </a:r>
            <a:endParaRPr lang="fi-FI" sz="1200" kern="1200" dirty="0">
              <a:solidFill>
                <a:schemeClr val="tx1"/>
              </a:solidFill>
              <a:effectLst/>
              <a:latin typeface="+mn-lt"/>
              <a:ea typeface="+mn-ea"/>
              <a:cs typeface="+mn-cs"/>
            </a:endParaRP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Barn och unga utgör en fullvärdig, meningsfull del i de kristnas gemenskap. Att stöda deras utveckling och inlärning ingår i ledningen av en församling. Bibeln kallar oss att fostra och undervisa barn och unga: ”Dessa ord som jag i dag ger dig skall du lägga på hjärtat. Du skall inpränta dem i dina barn” (5 Mos 6:6–7). Andlig fostran är inte bara att förmedla information, utan att dela livet. Det innebär delande och närvaro bland barn och unga, lyssnande, uppmuntran och att ge utrymme för frågor. Så förmedlas tron från en generation till nästa – inte genom tvång, utan genom kärlek och exempel. </a:t>
            </a:r>
            <a:endParaRPr lang="fi-FI" sz="1200" kern="1200" dirty="0">
              <a:solidFill>
                <a:schemeClr val="tx1"/>
              </a:solidFill>
              <a:effectLst/>
              <a:latin typeface="+mn-lt"/>
              <a:ea typeface="+mn-ea"/>
              <a:cs typeface="+mn-cs"/>
            </a:endParaRP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Arbetet bland barn och unga är holistiskt. Jesus sa: ”Jag har kommit för att de skall ha liv, och liv i överflöd”. (</a:t>
            </a:r>
            <a:r>
              <a:rPr lang="sv-FI" sz="1200" kern="1200" dirty="0" err="1">
                <a:solidFill>
                  <a:schemeClr val="tx1"/>
                </a:solidFill>
                <a:effectLst/>
                <a:latin typeface="+mn-lt"/>
                <a:ea typeface="+mn-ea"/>
                <a:cs typeface="+mn-cs"/>
              </a:rPr>
              <a:t>Joh</a:t>
            </a:r>
            <a:r>
              <a:rPr lang="sv-FI" sz="1200" kern="1200" dirty="0">
                <a:solidFill>
                  <a:schemeClr val="tx1"/>
                </a:solidFill>
                <a:effectLst/>
                <a:latin typeface="+mn-lt"/>
                <a:ea typeface="+mn-ea"/>
                <a:cs typeface="+mn-cs"/>
              </a:rPr>
              <a:t> 10:10) Därför begränsas inte kyrkans uppdrag till andlig verksamhet och vägledning, utan berör hela livet – glädje, hopp, gemenskap och mening. När barn och ungdomar känner sig älskade och uppskattade kan de växa till sin fulla potential i församlingen och samtidigt berika hela kyrkans liv. </a:t>
            </a:r>
            <a:endParaRPr lang="fi-FI" sz="1200" kern="1200" dirty="0">
              <a:solidFill>
                <a:schemeClr val="tx1"/>
              </a:solidFill>
              <a:effectLst/>
              <a:latin typeface="+mn-lt"/>
              <a:ea typeface="+mn-ea"/>
              <a:cs typeface="+mn-cs"/>
            </a:endParaRP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Arbetet bland barn och ungdomar hör till kärnan av kyrkans mission. Det är ett kall att bygga en framtid där Guds rike syns i kärlek, rättvisa och hopp. Det är en kallelse att leva ut Jesu ord: ”Låt barnen komma hit till mig och hindra dem inte: Guds rike tillhör sådana som de”. (Mark 10:14)</a:t>
            </a:r>
            <a:endParaRPr lang="fi-FI" sz="1200" kern="1200" dirty="0">
              <a:solidFill>
                <a:schemeClr val="tx1"/>
              </a:solidFill>
              <a:effectLst/>
              <a:latin typeface="+mn-lt"/>
              <a:ea typeface="+mn-ea"/>
              <a:cs typeface="+mn-cs"/>
            </a:endParaRP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12</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fi-FI" dirty="0"/>
          </a:p>
        </p:txBody>
      </p:sp>
      <p:sp>
        <p:nvSpPr>
          <p:cNvPr id="4" name="Platshållare för bildnummer 3"/>
          <p:cNvSpPr>
            <a:spLocks noGrp="1"/>
          </p:cNvSpPr>
          <p:nvPr>
            <p:ph type="sldNum" sz="quarter" idx="5"/>
          </p:nvPr>
        </p:nvSpPr>
        <p:spPr/>
        <p:txBody>
          <a:bodyPr/>
          <a:lstStyle/>
          <a:p>
            <a:fld id="{48EB9FF8-BAB1-4496-B899-A3D3A047A0D5}" type="slidenum">
              <a:rPr lang="fi-FI" smtClean="0"/>
              <a:t>14</a:t>
            </a:fld>
            <a:endParaRPr lang="fi-FI"/>
          </a:p>
        </p:txBody>
      </p:sp>
    </p:spTree>
    <p:extLst>
      <p:ext uri="{BB962C8B-B14F-4D97-AF65-F5344CB8AC3E}">
        <p14:creationId xmlns:p14="http://schemas.microsoft.com/office/powerpoint/2010/main" val="3619972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15</a:t>
            </a:fld>
            <a:endParaRPr lang="fi-FI"/>
          </a:p>
        </p:txBody>
      </p:sp>
    </p:spTree>
    <p:extLst>
      <p:ext uri="{BB962C8B-B14F-4D97-AF65-F5344CB8AC3E}">
        <p14:creationId xmlns:p14="http://schemas.microsoft.com/office/powerpoint/2010/main" val="787518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8.jpe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18.jpe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19.jpe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20.jpe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21.jpe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2.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23.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39.pn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40.jpe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41.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42.jpeg"/><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_1">
    <p:spTree>
      <p:nvGrpSpPr>
        <p:cNvPr id="1" name=""/>
        <p:cNvGrpSpPr/>
        <p:nvPr/>
      </p:nvGrpSpPr>
      <p:grpSpPr>
        <a:xfrm>
          <a:off x="0" y="0"/>
          <a:ext cx="0" cy="0"/>
          <a:chOff x="0" y="0"/>
          <a:chExt cx="0" cy="0"/>
        </a:xfrm>
      </p:grpSpPr>
      <p:pic>
        <p:nvPicPr>
          <p:cNvPr id="2" name="Kuva 1" descr="Kuva, joka sisältää kohteen pilvi, taivas, piha-, puu&#10;&#10;Kuvaus luotu automaattisesti">
            <a:extLst>
              <a:ext uri="{FF2B5EF4-FFF2-40B4-BE49-F238E27FC236}">
                <a16:creationId xmlns:a16="http://schemas.microsoft.com/office/drawing/2014/main" id="{1C38469F-DA15-FA5E-5C49-1E1BF8EA3739}"/>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119" r="746"/>
          <a:stretch/>
        </p:blipFill>
        <p:spPr>
          <a:xfrm>
            <a:off x="-264001" y="-140208"/>
            <a:ext cx="12456000" cy="6998208"/>
          </a:xfrm>
          <a:prstGeom prst="rect">
            <a:avLst/>
          </a:prstGeom>
        </p:spPr>
      </p:pic>
      <p:sp>
        <p:nvSpPr>
          <p:cNvPr id="11" name="Alaotsikko 2">
            <a:extLst>
              <a:ext uri="{FF2B5EF4-FFF2-40B4-BE49-F238E27FC236}">
                <a16:creationId xmlns:a16="http://schemas.microsoft.com/office/drawing/2014/main" id="{9DB31F58-7512-4C02-B754-EF977BCAB0DA}"/>
              </a:ext>
            </a:extLst>
          </p:cNvPr>
          <p:cNvSpPr>
            <a:spLocks noGrp="1"/>
          </p:cNvSpPr>
          <p:nvPr>
            <p:ph type="subTitle" idx="1" hasCustomPrompt="1"/>
          </p:nvPr>
        </p:nvSpPr>
        <p:spPr>
          <a:xfrm>
            <a:off x="7630244" y="3670234"/>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46F23E10-3027-48D9-BA5D-0A9A13FDAD3E}"/>
              </a:ext>
            </a:extLst>
          </p:cNvPr>
          <p:cNvSpPr>
            <a:spLocks noGrp="1"/>
          </p:cNvSpPr>
          <p:nvPr>
            <p:ph type="ctrTitle" hasCustomPrompt="1"/>
          </p:nvPr>
        </p:nvSpPr>
        <p:spPr>
          <a:xfrm>
            <a:off x="7046258" y="1328057"/>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symboli, teksti, logo, muotoilu&#10;&#10;Kuvaus luotu automaattisesti">
            <a:extLst>
              <a:ext uri="{FF2B5EF4-FFF2-40B4-BE49-F238E27FC236}">
                <a16:creationId xmlns:a16="http://schemas.microsoft.com/office/drawing/2014/main" id="{1C790D26-3EA9-8FE7-0560-2D20668EBDA3}"/>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0" y="4776694"/>
            <a:ext cx="1746913" cy="1593520"/>
          </a:xfrm>
          <a:prstGeom prst="rect">
            <a:avLst/>
          </a:prstGeom>
        </p:spPr>
      </p:pic>
    </p:spTree>
    <p:extLst>
      <p:ext uri="{BB962C8B-B14F-4D97-AF65-F5344CB8AC3E}">
        <p14:creationId xmlns:p14="http://schemas.microsoft.com/office/powerpoint/2010/main" val="1110163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F7EFF162-0FCB-C926-2E7A-B1A3BE7BA66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_3">
    <p:spTree>
      <p:nvGrpSpPr>
        <p:cNvPr id="1" name=""/>
        <p:cNvGrpSpPr/>
        <p:nvPr/>
      </p:nvGrpSpPr>
      <p:grpSpPr>
        <a:xfrm>
          <a:off x="0" y="0"/>
          <a:ext cx="0" cy="0"/>
          <a:chOff x="0" y="0"/>
          <a:chExt cx="0" cy="0"/>
        </a:xfrm>
      </p:grpSpPr>
      <p:pic>
        <p:nvPicPr>
          <p:cNvPr id="4" name="Kuva 3" descr="Kuva, joka sisältää kohteen Ihmisen kasvot, henkilö, vaate, hymy&#10;&#10;Kuvaus luotu automaattisesti">
            <a:extLst>
              <a:ext uri="{FF2B5EF4-FFF2-40B4-BE49-F238E27FC236}">
                <a16:creationId xmlns:a16="http://schemas.microsoft.com/office/drawing/2014/main" id="{35FE94A8-6D54-C26D-3E65-46A53A879F9E}"/>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r="1383" b="1222"/>
          <a:stretch/>
        </p:blipFill>
        <p:spPr>
          <a:xfrm>
            <a:off x="0" y="-12192"/>
            <a:ext cx="12204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Alaotsikko 2">
            <a:extLst>
              <a:ext uri="{FF2B5EF4-FFF2-40B4-BE49-F238E27FC236}">
                <a16:creationId xmlns:a16="http://schemas.microsoft.com/office/drawing/2014/main" id="{B6620BA0-FA13-A904-BCC3-123312648DA7}"/>
              </a:ext>
            </a:extLst>
          </p:cNvPr>
          <p:cNvSpPr>
            <a:spLocks noGrp="1"/>
          </p:cNvSpPr>
          <p:nvPr>
            <p:ph type="subTitle" idx="1" hasCustomPrompt="1"/>
          </p:nvPr>
        </p:nvSpPr>
        <p:spPr>
          <a:xfrm>
            <a:off x="7396365" y="34497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Otsikko 1">
            <a:extLst>
              <a:ext uri="{FF2B5EF4-FFF2-40B4-BE49-F238E27FC236}">
                <a16:creationId xmlns:a16="http://schemas.microsoft.com/office/drawing/2014/main" id="{D24D9ED7-4E46-2F0E-1B28-1D7ED6D58A3A}"/>
              </a:ext>
            </a:extLst>
          </p:cNvPr>
          <p:cNvSpPr>
            <a:spLocks noGrp="1"/>
          </p:cNvSpPr>
          <p:nvPr>
            <p:ph type="ctrTitle" hasCustomPrompt="1"/>
          </p:nvPr>
        </p:nvSpPr>
        <p:spPr>
          <a:xfrm>
            <a:off x="6812379" y="11076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D1DFBE1E-E652-9853-605B-9509D481864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tsikkodia_4">
    <p:spTree>
      <p:nvGrpSpPr>
        <p:cNvPr id="1" name=""/>
        <p:cNvGrpSpPr/>
        <p:nvPr/>
      </p:nvGrpSpPr>
      <p:grpSpPr>
        <a:xfrm>
          <a:off x="0" y="0"/>
          <a:ext cx="0" cy="0"/>
          <a:chOff x="0" y="0"/>
          <a:chExt cx="0" cy="0"/>
        </a:xfrm>
      </p:grpSpPr>
      <p:pic>
        <p:nvPicPr>
          <p:cNvPr id="4" name="Kuva 3" descr="Kuva, joka sisältää kohteen sateenkaari, piha-, taivas, puu&#10;&#10;Kuvaus luotu automaattisesti">
            <a:extLst>
              <a:ext uri="{FF2B5EF4-FFF2-40B4-BE49-F238E27FC236}">
                <a16:creationId xmlns:a16="http://schemas.microsoft.com/office/drawing/2014/main" id="{8D88EADF-0013-6E43-1E90-2B9207A2FC85}"/>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770" y="0"/>
            <a:ext cx="1221354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629199"/>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3934408"/>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muotoilu&#10;&#10;Kuvaus luotu automaattisesti">
            <a:extLst>
              <a:ext uri="{FF2B5EF4-FFF2-40B4-BE49-F238E27FC236}">
                <a16:creationId xmlns:a16="http://schemas.microsoft.com/office/drawing/2014/main" id="{C5E4E583-8370-113A-16BC-37D9EE69DC2C}"/>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7F83E066-0A62-2748-EBD1-A090392DB1E1}"/>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324368"/>
            <a:ext cx="1746913" cy="1593520"/>
          </a:xfrm>
          <a:prstGeom prst="rect">
            <a:avLst/>
          </a:prstGeom>
        </p:spPr>
      </p:pic>
    </p:spTree>
    <p:extLst>
      <p:ext uri="{BB962C8B-B14F-4D97-AF65-F5344CB8AC3E}">
        <p14:creationId xmlns:p14="http://schemas.microsoft.com/office/powerpoint/2010/main" val="3478092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_7">
    <p:spTree>
      <p:nvGrpSpPr>
        <p:cNvPr id="1" name=""/>
        <p:cNvGrpSpPr/>
        <p:nvPr/>
      </p:nvGrpSpPr>
      <p:grpSpPr>
        <a:xfrm>
          <a:off x="0" y="0"/>
          <a:ext cx="0" cy="0"/>
          <a:chOff x="0" y="0"/>
          <a:chExt cx="0" cy="0"/>
        </a:xfrm>
      </p:grpSpPr>
      <p:pic>
        <p:nvPicPr>
          <p:cNvPr id="4" name="Kuva 3" descr="Kuva, joka sisältää kohteen Ihmisen kasvot, vaate, henkilö&#10;&#10;Kuvaus luotu automaattisesti">
            <a:extLst>
              <a:ext uri="{FF2B5EF4-FFF2-40B4-BE49-F238E27FC236}">
                <a16:creationId xmlns:a16="http://schemas.microsoft.com/office/drawing/2014/main" id="{6BDFCD33-7B84-A343-BAF2-0E0CE704D1D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055840A6-FCC8-1294-E21B-43C01689D221}"/>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131623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dia_8">
    <p:spTree>
      <p:nvGrpSpPr>
        <p:cNvPr id="1" name=""/>
        <p:cNvGrpSpPr/>
        <p:nvPr/>
      </p:nvGrpSpPr>
      <p:grpSpPr>
        <a:xfrm>
          <a:off x="0" y="0"/>
          <a:ext cx="0" cy="0"/>
          <a:chOff x="0" y="0"/>
          <a:chExt cx="0" cy="0"/>
        </a:xfrm>
      </p:grpSpPr>
      <p:pic>
        <p:nvPicPr>
          <p:cNvPr id="4" name="Kuva 3" descr="Kuva, joka sisältää kohteen vaate, henkilö, Ihmisen kasvot, tussitaulu&#10;&#10;Kuvaus luotu automaattisesti">
            <a:extLst>
              <a:ext uri="{FF2B5EF4-FFF2-40B4-BE49-F238E27FC236}">
                <a16:creationId xmlns:a16="http://schemas.microsoft.com/office/drawing/2014/main" id="{BBFB459C-4C9E-79AA-8599-8D3855CC6670}"/>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DB833A6E-0B7F-B762-B793-A32A55FC352E}"/>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tsikkodia_8">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30FEB71-A334-BFBC-FE3D-F36F2383AD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4" name="Kuva 3" descr="Kuva, joka sisältää kohteen symboli, teksti, logo, muotoilu&#10;&#10;Kuvaus luotu automaattisesti">
            <a:extLst>
              <a:ext uri="{FF2B5EF4-FFF2-40B4-BE49-F238E27FC236}">
                <a16:creationId xmlns:a16="http://schemas.microsoft.com/office/drawing/2014/main" id="{DE21A30F-25C6-B33C-9EA3-A3B5697D0A6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38881" y="301348"/>
            <a:ext cx="1746913" cy="1593520"/>
          </a:xfrm>
          <a:prstGeom prst="rect">
            <a:avLst/>
          </a:prstGeom>
        </p:spPr>
      </p:pic>
    </p:spTree>
    <p:extLst>
      <p:ext uri="{BB962C8B-B14F-4D97-AF65-F5344CB8AC3E}">
        <p14:creationId xmlns:p14="http://schemas.microsoft.com/office/powerpoint/2010/main" val="3469581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dia_9">
    <p:spTree>
      <p:nvGrpSpPr>
        <p:cNvPr id="1" name=""/>
        <p:cNvGrpSpPr/>
        <p:nvPr/>
      </p:nvGrpSpPr>
      <p:grpSpPr>
        <a:xfrm>
          <a:off x="0" y="0"/>
          <a:ext cx="0" cy="0"/>
          <a:chOff x="0" y="0"/>
          <a:chExt cx="0" cy="0"/>
        </a:xfrm>
      </p:grpSpPr>
      <p:pic>
        <p:nvPicPr>
          <p:cNvPr id="4" name="Kuva 3" descr="Kuva, joka sisältää kohteen vaate, henkilö, Ihmisen kasvot, mies&#10;&#10;Kuvaus luotu automaattisesti">
            <a:extLst>
              <a:ext uri="{FF2B5EF4-FFF2-40B4-BE49-F238E27FC236}">
                <a16:creationId xmlns:a16="http://schemas.microsoft.com/office/drawing/2014/main" id="{F6709054-ABA1-E916-F15A-855FDC078783}"/>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540892DA-9354-FCBF-B41F-EC7392B94426}"/>
              </a:ext>
            </a:extLst>
          </p:cNvPr>
          <p:cNvSpPr>
            <a:spLocks noGrp="1"/>
          </p:cNvSpPr>
          <p:nvPr>
            <p:ph type="ctrTitle" hasCustomPrompt="1"/>
          </p:nvPr>
        </p:nvSpPr>
        <p:spPr>
          <a:xfrm>
            <a:off x="5826870" y="165598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2" name="Alaotsikko 2">
            <a:extLst>
              <a:ext uri="{FF2B5EF4-FFF2-40B4-BE49-F238E27FC236}">
                <a16:creationId xmlns:a16="http://schemas.microsoft.com/office/drawing/2014/main" id="{76840615-2221-12D3-913D-154507704100}"/>
              </a:ext>
            </a:extLst>
          </p:cNvPr>
          <p:cNvSpPr>
            <a:spLocks noGrp="1"/>
          </p:cNvSpPr>
          <p:nvPr>
            <p:ph type="subTitle" idx="1" hasCustomPrompt="1"/>
          </p:nvPr>
        </p:nvSpPr>
        <p:spPr>
          <a:xfrm>
            <a:off x="5826870" y="390590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1A872210-00EC-F39B-AFA6-55B61CB37C44}"/>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311347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45F1D3CD-9A12-4495-959F-00FCF582EF3F}"/>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3741928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dia_11">
    <p:spTree>
      <p:nvGrpSpPr>
        <p:cNvPr id="1" name=""/>
        <p:cNvGrpSpPr/>
        <p:nvPr/>
      </p:nvGrpSpPr>
      <p:grpSpPr>
        <a:xfrm>
          <a:off x="0" y="0"/>
          <a:ext cx="0" cy="0"/>
          <a:chOff x="0" y="0"/>
          <a:chExt cx="0" cy="0"/>
        </a:xfrm>
      </p:grpSpPr>
      <p:pic>
        <p:nvPicPr>
          <p:cNvPr id="4" name="Kuva 3" descr="Kuva, joka sisältää kohteen Ihmisen kasvot, henkilö, taapero, vaate&#10;&#10;Kuvaus luotu automaattisesti">
            <a:extLst>
              <a:ext uri="{FF2B5EF4-FFF2-40B4-BE49-F238E27FC236}">
                <a16:creationId xmlns:a16="http://schemas.microsoft.com/office/drawing/2014/main" id="{C0EE51B3-A202-050F-B2DA-8E09E419A59B}"/>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t="7350" b="-4132"/>
          <a:stretch/>
        </p:blipFill>
        <p:spPr>
          <a:xfrm>
            <a:off x="0" y="0"/>
            <a:ext cx="12191999" cy="7163999"/>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Alaotsikko 2">
            <a:extLst>
              <a:ext uri="{FF2B5EF4-FFF2-40B4-BE49-F238E27FC236}">
                <a16:creationId xmlns:a16="http://schemas.microsoft.com/office/drawing/2014/main" id="{9495913B-7142-6F9B-73B2-93BA0D1E638A}"/>
              </a:ext>
            </a:extLst>
          </p:cNvPr>
          <p:cNvSpPr>
            <a:spLocks noGrp="1"/>
          </p:cNvSpPr>
          <p:nvPr>
            <p:ph type="subTitle" idx="1" hasCustomPrompt="1"/>
          </p:nvPr>
        </p:nvSpPr>
        <p:spPr>
          <a:xfrm>
            <a:off x="7101725" y="33989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F8EDBC9C-4A11-0B42-A416-6957E81B05D3}"/>
              </a:ext>
            </a:extLst>
          </p:cNvPr>
          <p:cNvSpPr>
            <a:spLocks noGrp="1"/>
          </p:cNvSpPr>
          <p:nvPr>
            <p:ph type="ctrTitle" hasCustomPrompt="1"/>
          </p:nvPr>
        </p:nvSpPr>
        <p:spPr>
          <a:xfrm>
            <a:off x="6517739" y="10568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926A041C-2475-1BCF-F754-B1EB3D13DD18}"/>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_12">
    <p:spTree>
      <p:nvGrpSpPr>
        <p:cNvPr id="1" name=""/>
        <p:cNvGrpSpPr/>
        <p:nvPr/>
      </p:nvGrpSpPr>
      <p:grpSpPr>
        <a:xfrm>
          <a:off x="0" y="0"/>
          <a:ext cx="0" cy="0"/>
          <a:chOff x="0" y="0"/>
          <a:chExt cx="0" cy="0"/>
        </a:xfrm>
      </p:grpSpPr>
      <p:pic>
        <p:nvPicPr>
          <p:cNvPr id="4" name="Kuva 3" descr="Kuva, joka sisältää kohteen vaate, henkilö, taapero, sisä-&#10;&#10;Kuvaus luotu automaattisesti">
            <a:extLst>
              <a:ext uri="{FF2B5EF4-FFF2-40B4-BE49-F238E27FC236}">
                <a16:creationId xmlns:a16="http://schemas.microsoft.com/office/drawing/2014/main" id="{5192908B-6D4E-6560-88BA-79A1BB3A559A}"/>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1BB2321D-B197-12F0-31F5-E1BA1052259B}"/>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21656995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B7054C96-6274-4344-8F1C-9D8B3F9EBD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71AB034B-6E7E-4993-86B1-F0CF3D6AA6CC}"/>
              </a:ext>
            </a:extLst>
          </p:cNvPr>
          <p:cNvSpPr>
            <a:spLocks noGrp="1"/>
          </p:cNvSpPr>
          <p:nvPr>
            <p:ph type="ctrTitle"/>
          </p:nvPr>
        </p:nvSpPr>
        <p:spPr>
          <a:xfrm>
            <a:off x="1524000" y="1390924"/>
            <a:ext cx="9144000" cy="2387600"/>
          </a:xfrm>
        </p:spPr>
        <p:txBody>
          <a:bodyPr vert="horz" anchor="b">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524000" y="4343075"/>
            <a:ext cx="9144000" cy="1566590"/>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cxnSp>
        <p:nvCxnSpPr>
          <p:cNvPr id="9" name="Suora yhdysviiva 8">
            <a:extLst>
              <a:ext uri="{FF2B5EF4-FFF2-40B4-BE49-F238E27FC236}">
                <a16:creationId xmlns:a16="http://schemas.microsoft.com/office/drawing/2014/main" id="{E4DA1EC6-FD96-4315-9EBD-2928B8B679DF}"/>
              </a:ext>
            </a:extLst>
          </p:cNvPr>
          <p:cNvCxnSpPr>
            <a:cxnSpLocks/>
          </p:cNvCxnSpPr>
          <p:nvPr userDrawn="1"/>
        </p:nvCxnSpPr>
        <p:spPr>
          <a:xfrm>
            <a:off x="4898211" y="4067149"/>
            <a:ext cx="239557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30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42694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rcRect l="11098"/>
          <a:stretch/>
        </p:blipFill>
        <p:spPr>
          <a:xfrm>
            <a:off x="-1" y="0"/>
            <a:ext cx="10838949"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839933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1747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7336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7123099"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456A09B5-4BD5-4BED-8EEC-68F2A4ACDD07}"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1" name="Sisällön paikkamerkki 3">
            <a:extLst>
              <a:ext uri="{FF2B5EF4-FFF2-40B4-BE49-F238E27FC236}">
                <a16:creationId xmlns:a16="http://schemas.microsoft.com/office/drawing/2014/main" id="{4FFC9929-2D4B-4FA7-A3FA-B826124BFBE4}"/>
              </a:ext>
            </a:extLst>
          </p:cNvPr>
          <p:cNvSpPr>
            <a:spLocks noGrp="1"/>
          </p:cNvSpPr>
          <p:nvPr>
            <p:ph sz="half" idx="13"/>
          </p:nvPr>
        </p:nvSpPr>
        <p:spPr>
          <a:xfrm>
            <a:off x="2612570"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1858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aksi palstaa otsikoill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1545634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CDABFAD4-1674-4CF2-B45B-8A6AE3267E70}"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Tekstin paikkamerkki 2">
            <a:extLst>
              <a:ext uri="{FF2B5EF4-FFF2-40B4-BE49-F238E27FC236}">
                <a16:creationId xmlns:a16="http://schemas.microsoft.com/office/drawing/2014/main" id="{DB8E5AD2-AC49-41BF-8E8E-B9E708CF8BB5}"/>
              </a:ext>
            </a:extLst>
          </p:cNvPr>
          <p:cNvSpPr>
            <a:spLocks noGrp="1"/>
          </p:cNvSpPr>
          <p:nvPr>
            <p:ph type="body" idx="1"/>
          </p:nvPr>
        </p:nvSpPr>
        <p:spPr>
          <a:xfrm>
            <a:off x="2612570" y="1825625"/>
            <a:ext cx="4356848"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kstin paikkamerkki 4">
            <a:extLst>
              <a:ext uri="{FF2B5EF4-FFF2-40B4-BE49-F238E27FC236}">
                <a16:creationId xmlns:a16="http://schemas.microsoft.com/office/drawing/2014/main" id="{682673EF-6749-45FF-934F-521AB8AF89D9}"/>
              </a:ext>
            </a:extLst>
          </p:cNvPr>
          <p:cNvSpPr>
            <a:spLocks noGrp="1"/>
          </p:cNvSpPr>
          <p:nvPr>
            <p:ph type="body" sz="quarter" idx="3"/>
          </p:nvPr>
        </p:nvSpPr>
        <p:spPr>
          <a:xfrm>
            <a:off x="7123099" y="1825625"/>
            <a:ext cx="4356847"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Sisällön paikkamerkki 3">
            <a:extLst>
              <a:ext uri="{FF2B5EF4-FFF2-40B4-BE49-F238E27FC236}">
                <a16:creationId xmlns:a16="http://schemas.microsoft.com/office/drawing/2014/main" id="{144CFA57-DA64-4D38-8D84-371526158F67}"/>
              </a:ext>
            </a:extLst>
          </p:cNvPr>
          <p:cNvSpPr>
            <a:spLocks noGrp="1"/>
          </p:cNvSpPr>
          <p:nvPr>
            <p:ph sz="half" idx="2"/>
          </p:nvPr>
        </p:nvSpPr>
        <p:spPr>
          <a:xfrm>
            <a:off x="7123099"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Sisällön paikkamerkki 3">
            <a:extLst>
              <a:ext uri="{FF2B5EF4-FFF2-40B4-BE49-F238E27FC236}">
                <a16:creationId xmlns:a16="http://schemas.microsoft.com/office/drawing/2014/main" id="{EA4B8D27-0B6D-4D93-BEA3-C8D021A54D4C}"/>
              </a:ext>
            </a:extLst>
          </p:cNvPr>
          <p:cNvSpPr>
            <a:spLocks noGrp="1"/>
          </p:cNvSpPr>
          <p:nvPr>
            <p:ph sz="half" idx="13"/>
          </p:nvPr>
        </p:nvSpPr>
        <p:spPr>
          <a:xfrm>
            <a:off x="2612570"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85137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Väliotsikko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0436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Väliotsikko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654972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F0B70832-C857-4352-9AB3-07B0CEC30C8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059876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Väliotsikko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194593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69DB39D1-E9DE-4768-B8E5-E053B3D952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1948073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Väliotsikko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24493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projektori&#10;&#10;Kuvaus luotu automaattisesti">
            <a:extLst>
              <a:ext uri="{FF2B5EF4-FFF2-40B4-BE49-F238E27FC236}">
                <a16:creationId xmlns:a16="http://schemas.microsoft.com/office/drawing/2014/main" id="{1F6A6F5A-2B5A-4C9F-8B1D-C8C1B4F6F1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787996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Väliotsikko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55262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D072600-72AA-43DA-A6A5-4467A400B2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676948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Aihealue 1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966971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1CB9458-F8AF-497E-9F81-AD036D03DED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694044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ihealue 1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35751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7009661-B6A2-4FCB-BD74-92B50AB3778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2" name="Otsikko 1">
            <a:extLst>
              <a:ext uri="{FF2B5EF4-FFF2-40B4-BE49-F238E27FC236}">
                <a16:creationId xmlns:a16="http://schemas.microsoft.com/office/drawing/2014/main" id="{6CE89924-14C9-4296-ABC7-EBBCD552A6F7}"/>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3" name="Tekstin paikkamerkki 3">
            <a:extLst>
              <a:ext uri="{FF2B5EF4-FFF2-40B4-BE49-F238E27FC236}">
                <a16:creationId xmlns:a16="http://schemas.microsoft.com/office/drawing/2014/main" id="{15A44A2E-E5B2-4E04-80E5-5944B427B09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3476550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ihealue 1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311290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F9AF8-C832-478A-829F-2E210CB7E81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636AAAD7-C136-4D1E-AF2E-19C7BA22B24F}"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992102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Aihealue 2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91139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27A65451-5E9A-4362-B56B-472B5EC62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2627017-FB81-4058-9ED0-07FC92AC842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906428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ihealue 2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2710731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BC0B16E9-3EA2-4500-8BB5-B551C52756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2AE43D5-4913-4B12-8F1A-D77C9E7C951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053A0229-BAFC-4889-A089-6AEF35F3ACBE}"/>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6350BE49-FFA0-4D9E-B58E-CD5AA20BE065}"/>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002352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ihealue 2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769361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0B3FA059-4826-40F7-A69B-9938401E2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B6BA3C4-84FB-423B-A833-1DD13600A86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98422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Aihealue 3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666587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7FDD56A1-7DDE-49A6-9567-FDDE69B065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81AB70B-7C2E-4009-96C2-C9329400CE9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3110746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ihealue 3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7202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259B10F8-B6DC-4B68-998C-8044E40EBE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1CAB408-7E6A-4561-A965-EDE232A4655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274699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ihealue 3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420167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C9CF7A8C-CE21-4C7A-A00A-F77810DA90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149925B-DA76-45EB-B569-214FB920AC2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3949959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Aihealue 4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89787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descr="Kuva, joka sisältää kohteen nuoli&#10;&#10;Kuvaus luotu automaattisesti">
            <a:extLst>
              <a:ext uri="{FF2B5EF4-FFF2-40B4-BE49-F238E27FC236}">
                <a16:creationId xmlns:a16="http://schemas.microsoft.com/office/drawing/2014/main" id="{87376913-E50E-4387-9E96-C5E04E43BF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43D3A492-0714-4886-B211-87CBBA09BAA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799792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healue 4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07404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nuoli&#10;&#10;Kuvaus luotu automaattisesti">
            <a:extLst>
              <a:ext uri="{FF2B5EF4-FFF2-40B4-BE49-F238E27FC236}">
                <a16:creationId xmlns:a16="http://schemas.microsoft.com/office/drawing/2014/main" id="{8129CBB7-CA95-4DB5-BA28-C36DB59D89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B9DBCB3-DE3E-4E88-A776-8A852B77D7E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4252423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healue 4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8361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2D9143B0-048A-4677-98A2-9C8E5C0077F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9726563-8E94-456C-AB1A-BC730F03108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8006913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Aihealue 5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739558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4945E664-5DB1-4537-B836-CD53F16D6C5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3655EB4-BFD9-4BD5-B3DE-197159AF66A2}"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107779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ihealue 5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12029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a:extLst>
              <a:ext uri="{FF2B5EF4-FFF2-40B4-BE49-F238E27FC236}">
                <a16:creationId xmlns:a16="http://schemas.microsoft.com/office/drawing/2014/main" id="{9FCF73B0-126B-453B-9EA7-F5AB6B4232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23F45808-44CB-4246-A8C2-12D8E3391149}"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5189898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healue 5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160163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1B3519DA-7254-4EAF-94F9-707A11087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12B7124-2A20-4688-9892-F5411985B26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0688660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Nosto/sitaatti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AC71C887-6855-4E89-A710-FEA8506D6D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Tree>
    <p:extLst>
      <p:ext uri="{BB962C8B-B14F-4D97-AF65-F5344CB8AC3E}">
        <p14:creationId xmlns:p14="http://schemas.microsoft.com/office/powerpoint/2010/main" val="1728379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sto/sitaatti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7781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C1413E65-1FC2-4106-AEF1-A00456FD8D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E6E2ED78-3D5B-473F-BCF0-111548C534FC}"/>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6D2A48F-A03B-4638-8B46-A1FCCA31D140}"/>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044771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sto/sitaatti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537677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716E8CF5-015C-4FD3-8BB0-502BF8975E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4A029B14-B9A6-465C-AEAD-B0E93AB26C57}"/>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6CF60A3C-77A3-4EFA-AFCA-36D7D38505CB}"/>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4240174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sto/sitaatti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336202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1AE60BC4-2E88-4DC5-BEA2-177F4586E0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973D34D3-FF24-4809-8B1B-CCA9358AD978}"/>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C729F224-95F0-4AA3-BC77-5EB1336B01E1}"/>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15857643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osto/sitaatti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787324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07BD73EF-DFB1-4164-B80E-F01AD87721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FF7D5B88-F627-46DD-8F5F-B0121EC06542}"/>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B051EC7-E656-4E75-891D-E9117789F8BE}"/>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1375694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61" y="2349000"/>
            <a:ext cx="2489314" cy="216000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D5528BD-CFA5-4BDD-A809-8999A6D97C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78606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Kuva, joka sisältää kohteen teksti&#10;&#10;Kuvaus luotu automaattisesti">
            <a:extLst>
              <a:ext uri="{FF2B5EF4-FFF2-40B4-BE49-F238E27FC236}">
                <a16:creationId xmlns:a16="http://schemas.microsoft.com/office/drawing/2014/main" id="{5EFD5A6A-3162-4BD6-BA54-703929EFC9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28896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3769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5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1" imgW="421" imgH="423" progId="TCLayout.ActiveDocument.1">
                  <p:embed/>
                </p:oleObj>
              </mc:Choice>
              <mc:Fallback>
                <p:oleObj name="think-cell Slide" r:id="rId5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52"/>
                      <a:stretch>
                        <a:fillRect/>
                      </a:stretch>
                    </p:blipFill>
                    <p:spPr>
                      <a:xfrm>
                        <a:off x="1588" y="1588"/>
                        <a:ext cx="1588" cy="1588"/>
                      </a:xfrm>
                      <a:prstGeom prst="rect">
                        <a:avLst/>
                      </a:prstGeom>
                    </p:spPr>
                  </p:pic>
                </p:oleObj>
              </mc:Fallback>
            </mc:AlternateContent>
          </a:graphicData>
        </a:graphic>
      </p:graphicFrame>
      <p:pic>
        <p:nvPicPr>
          <p:cNvPr id="28" name="Kuva 27">
            <a:extLst>
              <a:ext uri="{FF2B5EF4-FFF2-40B4-BE49-F238E27FC236}">
                <a16:creationId xmlns:a16="http://schemas.microsoft.com/office/drawing/2014/main" id="{E9A01564-13CB-4203-95FC-74A153B35C14}"/>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9206113" y="187392"/>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t>5.2.2026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74" r:id="rId1"/>
    <p:sldLayoutId id="2147483660" r:id="rId2"/>
    <p:sldLayoutId id="2147483703" r:id="rId3"/>
    <p:sldLayoutId id="2147483704" r:id="rId4"/>
    <p:sldLayoutId id="2147483705" r:id="rId5"/>
    <p:sldLayoutId id="2147483707" r:id="rId6"/>
    <p:sldLayoutId id="2147483708" r:id="rId7"/>
    <p:sldLayoutId id="2147483716" r:id="rId8"/>
    <p:sldLayoutId id="2147483709" r:id="rId9"/>
    <p:sldLayoutId id="2147483710" r:id="rId10"/>
    <p:sldLayoutId id="2147483673" r:id="rId11"/>
    <p:sldLayoutId id="2147483711" r:id="rId12"/>
    <p:sldLayoutId id="2147483649" r:id="rId13"/>
    <p:sldLayoutId id="2147483650" r:id="rId14"/>
    <p:sldLayoutId id="2147483713" r:id="rId15"/>
    <p:sldLayoutId id="2147483675" r:id="rId16"/>
    <p:sldLayoutId id="2147483652" r:id="rId17"/>
    <p:sldLayoutId id="2147483676" r:id="rId18"/>
    <p:sldLayoutId id="2147483651" r:id="rId19"/>
    <p:sldLayoutId id="2147483679" r:id="rId20"/>
    <p:sldLayoutId id="2147483680" r:id="rId21"/>
    <p:sldLayoutId id="2147483681" r:id="rId22"/>
    <p:sldLayoutId id="2147483682" r:id="rId23"/>
    <p:sldLayoutId id="2147483656" r:id="rId24"/>
    <p:sldLayoutId id="2147483677" r:id="rId25"/>
    <p:sldLayoutId id="2147483678" r:id="rId26"/>
    <p:sldLayoutId id="2147483683" r:id="rId27"/>
    <p:sldLayoutId id="2147483684" r:id="rId28"/>
    <p:sldLayoutId id="2147483685" r:id="rId29"/>
    <p:sldLayoutId id="2147483686" r:id="rId30"/>
    <p:sldLayoutId id="2147483687" r:id="rId31"/>
    <p:sldLayoutId id="2147483688" r:id="rId32"/>
    <p:sldLayoutId id="2147483689" r:id="rId33"/>
    <p:sldLayoutId id="2147483690" r:id="rId34"/>
    <p:sldLayoutId id="2147483691" r:id="rId35"/>
    <p:sldLayoutId id="2147483692" r:id="rId36"/>
    <p:sldLayoutId id="2147483693" r:id="rId37"/>
    <p:sldLayoutId id="2147483694" r:id="rId38"/>
    <p:sldLayoutId id="2147483695" r:id="rId39"/>
    <p:sldLayoutId id="2147483696" r:id="rId40"/>
    <p:sldLayoutId id="2147483697" r:id="rId41"/>
    <p:sldLayoutId id="2147483698" r:id="rId42"/>
    <p:sldLayoutId id="2147483699" r:id="rId43"/>
    <p:sldLayoutId id="2147483702" r:id="rId44"/>
    <p:sldLayoutId id="2147483700" r:id="rId45"/>
    <p:sldLayoutId id="2147483701" r:id="rId46"/>
    <p:sldLayoutId id="2147483724" r:id="rId47"/>
    <p:sldLayoutId id="2147483723" r:id="rId48"/>
  </p:sldLayoutIdLst>
  <p:hf hdr="0" ftr="0"/>
  <p:txStyles>
    <p:titleStyle>
      <a:lvl1pPr algn="l" defTabSz="914400" rtl="0" eaLnBrk="1" latinLnBrk="0" hangingPunct="1">
        <a:lnSpc>
          <a:spcPct val="90000"/>
        </a:lnSpc>
        <a:spcBef>
          <a:spcPct val="0"/>
        </a:spcBef>
        <a:buNone/>
        <a:defRPr lang="fi-FI" sz="3600" b="1" kern="1200" dirty="0" smtClean="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6" Type="http://schemas.openxmlformats.org/officeDocument/2006/relationships/image" Target="../media/image68.png"/><Relationship Id="rId21" Type="http://schemas.openxmlformats.org/officeDocument/2006/relationships/image" Target="../media/image63.png"/><Relationship Id="rId42" Type="http://schemas.openxmlformats.org/officeDocument/2006/relationships/image" Target="../media/image84.png"/><Relationship Id="rId47" Type="http://schemas.openxmlformats.org/officeDocument/2006/relationships/image" Target="../media/image89.png"/><Relationship Id="rId63" Type="http://schemas.openxmlformats.org/officeDocument/2006/relationships/image" Target="../media/image105.png"/><Relationship Id="rId68" Type="http://schemas.openxmlformats.org/officeDocument/2006/relationships/image" Target="../media/image110.png"/><Relationship Id="rId16" Type="http://schemas.openxmlformats.org/officeDocument/2006/relationships/image" Target="../media/image58.png"/><Relationship Id="rId11" Type="http://schemas.openxmlformats.org/officeDocument/2006/relationships/image" Target="../media/image53.png"/><Relationship Id="rId24" Type="http://schemas.openxmlformats.org/officeDocument/2006/relationships/image" Target="../media/image66.png"/><Relationship Id="rId32" Type="http://schemas.openxmlformats.org/officeDocument/2006/relationships/image" Target="../media/image74.png"/><Relationship Id="rId37" Type="http://schemas.openxmlformats.org/officeDocument/2006/relationships/image" Target="../media/image79.png"/><Relationship Id="rId40" Type="http://schemas.openxmlformats.org/officeDocument/2006/relationships/image" Target="../media/image82.png"/><Relationship Id="rId45" Type="http://schemas.openxmlformats.org/officeDocument/2006/relationships/image" Target="../media/image87.png"/><Relationship Id="rId53" Type="http://schemas.openxmlformats.org/officeDocument/2006/relationships/image" Target="../media/image95.png"/><Relationship Id="rId58" Type="http://schemas.openxmlformats.org/officeDocument/2006/relationships/image" Target="../media/image100.png"/><Relationship Id="rId66" Type="http://schemas.openxmlformats.org/officeDocument/2006/relationships/image" Target="../media/image108.png"/><Relationship Id="rId74" Type="http://schemas.openxmlformats.org/officeDocument/2006/relationships/image" Target="../media/image116.png"/><Relationship Id="rId79" Type="http://schemas.openxmlformats.org/officeDocument/2006/relationships/image" Target="../media/image121.png"/><Relationship Id="rId5" Type="http://schemas.openxmlformats.org/officeDocument/2006/relationships/image" Target="../media/image47.png"/><Relationship Id="rId61" Type="http://schemas.openxmlformats.org/officeDocument/2006/relationships/image" Target="../media/image103.png"/><Relationship Id="rId19" Type="http://schemas.openxmlformats.org/officeDocument/2006/relationships/image" Target="../media/image61.png"/><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png"/><Relationship Id="rId30" Type="http://schemas.openxmlformats.org/officeDocument/2006/relationships/image" Target="../media/image72.png"/><Relationship Id="rId35" Type="http://schemas.openxmlformats.org/officeDocument/2006/relationships/image" Target="../media/image77.png"/><Relationship Id="rId43" Type="http://schemas.openxmlformats.org/officeDocument/2006/relationships/image" Target="../media/image85.png"/><Relationship Id="rId48" Type="http://schemas.openxmlformats.org/officeDocument/2006/relationships/image" Target="../media/image90.png"/><Relationship Id="rId56" Type="http://schemas.openxmlformats.org/officeDocument/2006/relationships/image" Target="../media/image98.png"/><Relationship Id="rId64" Type="http://schemas.openxmlformats.org/officeDocument/2006/relationships/image" Target="../media/image106.png"/><Relationship Id="rId69" Type="http://schemas.openxmlformats.org/officeDocument/2006/relationships/image" Target="../media/image111.png"/><Relationship Id="rId77" Type="http://schemas.openxmlformats.org/officeDocument/2006/relationships/image" Target="../media/image119.png"/><Relationship Id="rId8" Type="http://schemas.openxmlformats.org/officeDocument/2006/relationships/image" Target="../media/image50.png"/><Relationship Id="rId51" Type="http://schemas.openxmlformats.org/officeDocument/2006/relationships/image" Target="../media/image93.png"/><Relationship Id="rId72" Type="http://schemas.openxmlformats.org/officeDocument/2006/relationships/image" Target="../media/image114.png"/><Relationship Id="rId80" Type="http://schemas.openxmlformats.org/officeDocument/2006/relationships/image" Target="../media/image122.png"/><Relationship Id="rId3" Type="http://schemas.openxmlformats.org/officeDocument/2006/relationships/image" Target="../media/image45.jpg"/><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7.png"/><Relationship Id="rId33" Type="http://schemas.openxmlformats.org/officeDocument/2006/relationships/image" Target="../media/image75.png"/><Relationship Id="rId38" Type="http://schemas.openxmlformats.org/officeDocument/2006/relationships/image" Target="../media/image80.png"/><Relationship Id="rId46" Type="http://schemas.openxmlformats.org/officeDocument/2006/relationships/image" Target="../media/image88.png"/><Relationship Id="rId59" Type="http://schemas.openxmlformats.org/officeDocument/2006/relationships/image" Target="../media/image101.png"/><Relationship Id="rId67" Type="http://schemas.openxmlformats.org/officeDocument/2006/relationships/image" Target="../media/image109.png"/><Relationship Id="rId20" Type="http://schemas.openxmlformats.org/officeDocument/2006/relationships/image" Target="../media/image62.png"/><Relationship Id="rId41" Type="http://schemas.openxmlformats.org/officeDocument/2006/relationships/image" Target="../media/image83.png"/><Relationship Id="rId54" Type="http://schemas.openxmlformats.org/officeDocument/2006/relationships/image" Target="../media/image96.png"/><Relationship Id="rId62" Type="http://schemas.openxmlformats.org/officeDocument/2006/relationships/image" Target="../media/image104.png"/><Relationship Id="rId70" Type="http://schemas.openxmlformats.org/officeDocument/2006/relationships/image" Target="../media/image112.png"/><Relationship Id="rId75" Type="http://schemas.openxmlformats.org/officeDocument/2006/relationships/image" Target="../media/image117.png"/><Relationship Id="rId1" Type="http://schemas.openxmlformats.org/officeDocument/2006/relationships/slideLayout" Target="../slideLayouts/slideLayout48.xml"/><Relationship Id="rId6" Type="http://schemas.openxmlformats.org/officeDocument/2006/relationships/image" Target="../media/image48.png"/><Relationship Id="rId15" Type="http://schemas.openxmlformats.org/officeDocument/2006/relationships/image" Target="../media/image57.png"/><Relationship Id="rId23" Type="http://schemas.openxmlformats.org/officeDocument/2006/relationships/image" Target="../media/image65.png"/><Relationship Id="rId28" Type="http://schemas.openxmlformats.org/officeDocument/2006/relationships/image" Target="../media/image70.png"/><Relationship Id="rId36" Type="http://schemas.openxmlformats.org/officeDocument/2006/relationships/image" Target="../media/image78.png"/><Relationship Id="rId49" Type="http://schemas.openxmlformats.org/officeDocument/2006/relationships/image" Target="../media/image91.png"/><Relationship Id="rId57" Type="http://schemas.openxmlformats.org/officeDocument/2006/relationships/image" Target="../media/image99.png"/><Relationship Id="rId10" Type="http://schemas.openxmlformats.org/officeDocument/2006/relationships/image" Target="../media/image52.png"/><Relationship Id="rId31" Type="http://schemas.openxmlformats.org/officeDocument/2006/relationships/image" Target="../media/image73.png"/><Relationship Id="rId44" Type="http://schemas.openxmlformats.org/officeDocument/2006/relationships/image" Target="../media/image86.png"/><Relationship Id="rId52" Type="http://schemas.openxmlformats.org/officeDocument/2006/relationships/image" Target="../media/image94.png"/><Relationship Id="rId60" Type="http://schemas.openxmlformats.org/officeDocument/2006/relationships/image" Target="../media/image102.png"/><Relationship Id="rId65" Type="http://schemas.openxmlformats.org/officeDocument/2006/relationships/image" Target="../media/image107.png"/><Relationship Id="rId73" Type="http://schemas.openxmlformats.org/officeDocument/2006/relationships/image" Target="../media/image115.png"/><Relationship Id="rId78" Type="http://schemas.openxmlformats.org/officeDocument/2006/relationships/image" Target="../media/image120.png"/><Relationship Id="rId4" Type="http://schemas.openxmlformats.org/officeDocument/2006/relationships/image" Target="../media/image46.png"/><Relationship Id="rId9" Type="http://schemas.openxmlformats.org/officeDocument/2006/relationships/image" Target="../media/image51.png"/><Relationship Id="rId13" Type="http://schemas.openxmlformats.org/officeDocument/2006/relationships/image" Target="../media/image55.png"/><Relationship Id="rId18" Type="http://schemas.openxmlformats.org/officeDocument/2006/relationships/image" Target="../media/image60.png"/><Relationship Id="rId39" Type="http://schemas.openxmlformats.org/officeDocument/2006/relationships/image" Target="../media/image81.png"/><Relationship Id="rId34" Type="http://schemas.openxmlformats.org/officeDocument/2006/relationships/image" Target="../media/image76.png"/><Relationship Id="rId50" Type="http://schemas.openxmlformats.org/officeDocument/2006/relationships/image" Target="../media/image92.png"/><Relationship Id="rId55" Type="http://schemas.openxmlformats.org/officeDocument/2006/relationships/image" Target="../media/image97.png"/><Relationship Id="rId76" Type="http://schemas.openxmlformats.org/officeDocument/2006/relationships/image" Target="../media/image118.png"/><Relationship Id="rId7" Type="http://schemas.openxmlformats.org/officeDocument/2006/relationships/image" Target="../media/image49.png"/><Relationship Id="rId71" Type="http://schemas.openxmlformats.org/officeDocument/2006/relationships/image" Target="../media/image113.png"/><Relationship Id="rId2" Type="http://schemas.openxmlformats.org/officeDocument/2006/relationships/notesSlide" Target="../notesSlides/notesSlide1.xml"/><Relationship Id="rId29" Type="http://schemas.openxmlformats.org/officeDocument/2006/relationships/image" Target="../media/image7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3.jpeg"/><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16.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39.jpg"/><Relationship Id="rId4" Type="http://schemas.openxmlformats.org/officeDocument/2006/relationships/image" Target="../media/image138.jp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0.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1.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4.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hymy, piha-&#10;&#10;Tekoälyllä luotu sisältö voi olla virheellistä.">
            <a:extLst>
              <a:ext uri="{FF2B5EF4-FFF2-40B4-BE49-F238E27FC236}">
                <a16:creationId xmlns:a16="http://schemas.microsoft.com/office/drawing/2014/main" id="{745D309D-B46A-EEFA-2544-A69FF67517FB}"/>
              </a:ext>
            </a:extLst>
          </p:cNvPr>
          <p:cNvPicPr>
            <a:picLocks noChangeAspect="1"/>
          </p:cNvPicPr>
          <p:nvPr/>
        </p:nvPicPr>
        <p:blipFill>
          <a:blip r:embed="rId2">
            <a:extLst>
              <a:ext uri="{28A0092B-C50C-407E-A947-70E740481C1C}">
                <a14:useLocalDpi xmlns:a14="http://schemas.microsoft.com/office/drawing/2010/main" val="0"/>
              </a:ext>
            </a:extLst>
          </a:blip>
          <a:srcRect l="3846" t="29229"/>
          <a:stretch>
            <a:fillRect/>
          </a:stretch>
        </p:blipFill>
        <p:spPr>
          <a:xfrm>
            <a:off x="1" y="0"/>
            <a:ext cx="12191999" cy="6858000"/>
          </a:xfrm>
          <a:prstGeom prst="rect">
            <a:avLst/>
          </a:prstGeom>
        </p:spPr>
      </p:pic>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242063" y="2484756"/>
            <a:ext cx="9032959" cy="1738902"/>
          </a:xfrm>
          <a:effectLst>
            <a:outerShdw blurRad="50800" dist="50800" dir="5400000" algn="ctr" rotWithShape="0">
              <a:schemeClr val="tx1"/>
            </a:outerShdw>
          </a:effectLst>
        </p:spPr>
        <p:txBody>
          <a:bodyPr>
            <a:noAutofit/>
          </a:bodyPr>
          <a:lstStyle/>
          <a:p>
            <a:r>
              <a:rPr lang="sv-FI" sz="6800" noProof="0" dirty="0"/>
              <a:t>Barn och ungdomar</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235198" y="4503029"/>
            <a:ext cx="7039429" cy="887965"/>
          </a:xfrm>
          <a:effectLst>
            <a:outerShdw blurRad="50800" dist="50800" dir="5400000" algn="ctr" rotWithShape="0">
              <a:schemeClr val="tx1"/>
            </a:outerShdw>
          </a:effectLst>
        </p:spPr>
        <p:txBody>
          <a:bodyPr>
            <a:noAutofit/>
          </a:bodyPr>
          <a:lstStyle/>
          <a:p>
            <a:r>
              <a:rPr lang="sv-FI" sz="2800" noProof="0" dirty="0"/>
              <a:t>Så här arbetar Missionssällskapet </a:t>
            </a:r>
            <a:br>
              <a:rPr lang="sv-FI" sz="2800" noProof="0" dirty="0"/>
            </a:br>
            <a:r>
              <a:rPr lang="sv-FI" sz="2800" noProof="0" dirty="0"/>
              <a:t>på olika håll i världen</a:t>
            </a:r>
          </a:p>
        </p:txBody>
      </p:sp>
      <p:pic>
        <p:nvPicPr>
          <p:cNvPr id="4" name="Kuva 3">
            <a:extLst>
              <a:ext uri="{FF2B5EF4-FFF2-40B4-BE49-F238E27FC236}">
                <a16:creationId xmlns:a16="http://schemas.microsoft.com/office/drawing/2014/main" id="{196C2947-4976-34EC-04F5-E29A61FFE7B6}"/>
              </a:ext>
            </a:extLst>
          </p:cNvPr>
          <p:cNvPicPr>
            <a:picLocks noChangeAspect="1"/>
          </p:cNvPicPr>
          <p:nvPr/>
        </p:nvPicPr>
        <p:blipFill>
          <a:blip r:embed="rId3">
            <a:extLst>
              <a:ext uri="{28A0092B-C50C-407E-A947-70E740481C1C}">
                <a14:useLocalDpi xmlns:a14="http://schemas.microsoft.com/office/drawing/2010/main" val="0"/>
              </a:ext>
            </a:extLst>
          </a:blip>
          <a:srcRect t="80000"/>
          <a:stretch>
            <a:fillRect/>
          </a:stretch>
        </p:blipFill>
        <p:spPr>
          <a:xfrm>
            <a:off x="0" y="5390995"/>
            <a:ext cx="12192000" cy="137160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871238" y="2722127"/>
            <a:ext cx="9001353" cy="3293209"/>
          </a:xfrm>
          <a:prstGeom prst="rect">
            <a:avLst/>
          </a:prstGeom>
          <a:noFill/>
        </p:spPr>
        <p:txBody>
          <a:bodyPr wrap="square">
            <a:spAutoFit/>
          </a:bodyPr>
          <a:lstStyle/>
          <a:p>
            <a:pPr marL="450850" indent="-363538">
              <a:spcAft>
                <a:spcPts val="1200"/>
              </a:spcAft>
              <a:buFont typeface="Arial" panose="020B0604020202020204" pitchFamily="34" charset="0"/>
              <a:buChar char="•"/>
            </a:pPr>
            <a:r>
              <a:rPr lang="sv-FI" sz="2400" noProof="0" dirty="0"/>
              <a:t>Vi stöder lokala kyrkor i deras arbete.</a:t>
            </a:r>
          </a:p>
          <a:p>
            <a:pPr marL="450850" indent="-363538">
              <a:spcAft>
                <a:spcPts val="1200"/>
              </a:spcAft>
              <a:buFont typeface="Arial" panose="020B0604020202020204" pitchFamily="34" charset="0"/>
              <a:buChar char="•"/>
            </a:pPr>
            <a:r>
              <a:rPr lang="sv-FI" sz="2400" noProof="0" dirty="0"/>
              <a:t>Vi främjar rättigheterna för människor i utsatta positioner.</a:t>
            </a:r>
          </a:p>
          <a:p>
            <a:pPr marL="450850" indent="-363538">
              <a:spcAft>
                <a:spcPts val="1200"/>
              </a:spcAft>
              <a:buFont typeface="Arial" panose="020B0604020202020204" pitchFamily="34" charset="0"/>
              <a:buChar char="•"/>
            </a:pPr>
            <a:r>
              <a:rPr lang="sv-FI" sz="2400" noProof="0" dirty="0"/>
              <a:t>Vi arbetar för fred och försoning. </a:t>
            </a:r>
          </a:p>
          <a:p>
            <a:pPr marL="450850" indent="-363538">
              <a:spcAft>
                <a:spcPts val="1200"/>
              </a:spcAft>
              <a:buFont typeface="Arial" panose="020B0604020202020204" pitchFamily="34" charset="0"/>
              <a:buChar char="•"/>
            </a:pPr>
            <a:r>
              <a:rPr lang="sv-FI" sz="2400" noProof="0" dirty="0"/>
              <a:t>Vi ger humanitärt bistånd: stöd vid kriser och utbildning i krisberedskap.</a:t>
            </a:r>
          </a:p>
          <a:p>
            <a:pPr marL="450850" indent="-363538">
              <a:spcAft>
                <a:spcPts val="1200"/>
              </a:spcAft>
              <a:buFont typeface="Arial" panose="020B0604020202020204" pitchFamily="34" charset="0"/>
              <a:buChar char="•"/>
            </a:pPr>
            <a:r>
              <a:rPr lang="sv-FI" sz="2400" noProof="0" dirty="0"/>
              <a:t>Vi bedriver arbete i Finland: missionsfostran, ungdomsarbete, församlingsbesök, påverkansarbete m.m.</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896291" y="882501"/>
            <a:ext cx="9882321" cy="1495284"/>
          </a:xfrm>
        </p:spPr>
        <p:txBody>
          <a:bodyPr>
            <a:normAutofit fontScale="90000"/>
          </a:bodyPr>
          <a:lstStyle/>
          <a:p>
            <a:r>
              <a:rPr lang="sv-FI" noProof="0" dirty="0">
                <a:solidFill>
                  <a:schemeClr val="tx1"/>
                </a:solidFill>
              </a:rPr>
              <a:t>Missionssällskapet är en av kyrkans missionsorganisationer och en av Finlands största aktörer inom utvecklingssamarbete </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57DB564D-D956-68E7-E73C-79ED31089EF6}"/>
              </a:ext>
            </a:extLst>
          </p:cNvPr>
          <p:cNvPicPr/>
          <p:nvPr/>
        </p:nvPicPr>
        <p:blipFill>
          <a:blip r:embed="rId2">
            <a:extLst>
              <a:ext uri="{28A0092B-C50C-407E-A947-70E740481C1C}">
                <a14:useLocalDpi xmlns:a14="http://schemas.microsoft.com/office/drawing/2010/main" val="0"/>
              </a:ext>
            </a:extLst>
          </a:blip>
          <a:stretch>
            <a:fillRect/>
          </a:stretch>
        </p:blipFill>
        <p:spPr>
          <a:xfrm>
            <a:off x="10554735" y="5392311"/>
            <a:ext cx="1409262" cy="1224147"/>
          </a:xfrm>
          <a:prstGeom prst="rect">
            <a:avLst/>
          </a:prstGeom>
        </p:spPr>
      </p:pic>
    </p:spTree>
    <p:extLst>
      <p:ext uri="{BB962C8B-B14F-4D97-AF65-F5344CB8AC3E}">
        <p14:creationId xmlns:p14="http://schemas.microsoft.com/office/powerpoint/2010/main" val="1532907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1999" cy="6856207"/>
            <a:chOff x="0" y="0"/>
            <a:chExt cx="10363199" cy="5827776"/>
          </a:xfrm>
        </p:grpSpPr>
        <p:pic>
          <p:nvPicPr>
            <p:cNvPr id="3" name="object 3"/>
            <p:cNvPicPr/>
            <p:nvPr/>
          </p:nvPicPr>
          <p:blipFill>
            <a:blip r:embed="rId3" cstate="print"/>
            <a:stretch>
              <a:fillRect/>
            </a:stretch>
          </p:blipFill>
          <p:spPr>
            <a:xfrm>
              <a:off x="0" y="0"/>
              <a:ext cx="10363199" cy="5827776"/>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lang="sv-FI" sz="2118" noProof="0" dirty="0"/>
            </a:p>
          </p:txBody>
        </p:sp>
        <p:pic>
          <p:nvPicPr>
            <p:cNvPr id="5" name="object 5"/>
            <p:cNvPicPr/>
            <p:nvPr/>
          </p:nvPicPr>
          <p:blipFill>
            <a:blip r:embed="rId4"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lang="sv-FI" sz="2118" noProof="0" dirty="0"/>
            </a:p>
          </p:txBody>
        </p:sp>
        <p:pic>
          <p:nvPicPr>
            <p:cNvPr id="7" name="object 7"/>
            <p:cNvPicPr/>
            <p:nvPr/>
          </p:nvPicPr>
          <p:blipFill>
            <a:blip r:embed="rId5" cstate="print"/>
            <a:stretch>
              <a:fillRect/>
            </a:stretch>
          </p:blipFill>
          <p:spPr>
            <a:xfrm>
              <a:off x="970480" y="1634371"/>
              <a:ext cx="86029" cy="103032"/>
            </a:xfrm>
            <a:prstGeom prst="rect">
              <a:avLst/>
            </a:prstGeom>
          </p:spPr>
        </p:pic>
        <p:pic>
          <p:nvPicPr>
            <p:cNvPr id="8" name="object 8"/>
            <p:cNvPicPr/>
            <p:nvPr/>
          </p:nvPicPr>
          <p:blipFill>
            <a:blip r:embed="rId6"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lang="sv-FI" sz="2118" noProof="0" dirty="0"/>
            </a:p>
          </p:txBody>
        </p:sp>
        <p:pic>
          <p:nvPicPr>
            <p:cNvPr id="10" name="object 10"/>
            <p:cNvPicPr/>
            <p:nvPr/>
          </p:nvPicPr>
          <p:blipFill>
            <a:blip r:embed="rId7" cstate="print"/>
            <a:stretch>
              <a:fillRect/>
            </a:stretch>
          </p:blipFill>
          <p:spPr>
            <a:xfrm>
              <a:off x="1412632" y="1634371"/>
              <a:ext cx="85894" cy="103031"/>
            </a:xfrm>
            <a:prstGeom prst="rect">
              <a:avLst/>
            </a:prstGeom>
          </p:spPr>
        </p:pic>
        <p:pic>
          <p:nvPicPr>
            <p:cNvPr id="11" name="object 11"/>
            <p:cNvPicPr/>
            <p:nvPr/>
          </p:nvPicPr>
          <p:blipFill>
            <a:blip r:embed="rId8"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lang="sv-FI" sz="2118" noProof="0" dirty="0"/>
            </a:p>
          </p:txBody>
        </p:sp>
        <p:pic>
          <p:nvPicPr>
            <p:cNvPr id="13" name="object 13"/>
            <p:cNvPicPr/>
            <p:nvPr/>
          </p:nvPicPr>
          <p:blipFill>
            <a:blip r:embed="rId9" cstate="print"/>
            <a:stretch>
              <a:fillRect/>
            </a:stretch>
          </p:blipFill>
          <p:spPr>
            <a:xfrm>
              <a:off x="2077481" y="1635276"/>
              <a:ext cx="86646" cy="102227"/>
            </a:xfrm>
            <a:prstGeom prst="rect">
              <a:avLst/>
            </a:prstGeom>
          </p:spPr>
        </p:pic>
        <p:pic>
          <p:nvPicPr>
            <p:cNvPr id="14" name="object 14"/>
            <p:cNvPicPr/>
            <p:nvPr/>
          </p:nvPicPr>
          <p:blipFill>
            <a:blip r:embed="rId10"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lang="sv-FI" sz="2118" noProof="0" dirty="0"/>
            </a:p>
          </p:txBody>
        </p:sp>
        <p:pic>
          <p:nvPicPr>
            <p:cNvPr id="16" name="object 16"/>
            <p:cNvPicPr/>
            <p:nvPr/>
          </p:nvPicPr>
          <p:blipFill>
            <a:blip r:embed="rId11" cstate="print"/>
            <a:stretch>
              <a:fillRect/>
            </a:stretch>
          </p:blipFill>
          <p:spPr>
            <a:xfrm>
              <a:off x="2519547" y="1635276"/>
              <a:ext cx="86671" cy="102227"/>
            </a:xfrm>
            <a:prstGeom prst="rect">
              <a:avLst/>
            </a:prstGeom>
          </p:spPr>
        </p:pic>
        <p:pic>
          <p:nvPicPr>
            <p:cNvPr id="17" name="object 17"/>
            <p:cNvPicPr/>
            <p:nvPr/>
          </p:nvPicPr>
          <p:blipFill>
            <a:blip r:embed="rId12"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lang="sv-FI" sz="2118" noProof="0" dirty="0"/>
            </a:p>
          </p:txBody>
        </p:sp>
        <p:pic>
          <p:nvPicPr>
            <p:cNvPr id="19" name="object 19"/>
            <p:cNvPicPr/>
            <p:nvPr/>
          </p:nvPicPr>
          <p:blipFill>
            <a:blip r:embed="rId13" cstate="print"/>
            <a:stretch>
              <a:fillRect/>
            </a:stretch>
          </p:blipFill>
          <p:spPr>
            <a:xfrm>
              <a:off x="2738732" y="1634371"/>
              <a:ext cx="85894" cy="103031"/>
            </a:xfrm>
            <a:prstGeom prst="rect">
              <a:avLst/>
            </a:prstGeom>
          </p:spPr>
        </p:pic>
        <p:pic>
          <p:nvPicPr>
            <p:cNvPr id="20" name="object 20"/>
            <p:cNvPicPr/>
            <p:nvPr/>
          </p:nvPicPr>
          <p:blipFill>
            <a:blip r:embed="rId14"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dirty="0"/>
            </a:p>
          </p:txBody>
        </p:sp>
        <p:pic>
          <p:nvPicPr>
            <p:cNvPr id="22" name="object 22"/>
            <p:cNvPicPr/>
            <p:nvPr/>
          </p:nvPicPr>
          <p:blipFill>
            <a:blip r:embed="rId15" cstate="print"/>
            <a:stretch>
              <a:fillRect/>
            </a:stretch>
          </p:blipFill>
          <p:spPr>
            <a:xfrm>
              <a:off x="975489" y="2135239"/>
              <a:ext cx="86029" cy="103032"/>
            </a:xfrm>
            <a:prstGeom prst="rect">
              <a:avLst/>
            </a:prstGeom>
          </p:spPr>
        </p:pic>
        <p:pic>
          <p:nvPicPr>
            <p:cNvPr id="23" name="object 23"/>
            <p:cNvPicPr/>
            <p:nvPr/>
          </p:nvPicPr>
          <p:blipFill>
            <a:blip r:embed="rId6"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dirty="0"/>
            </a:p>
          </p:txBody>
        </p:sp>
        <p:pic>
          <p:nvPicPr>
            <p:cNvPr id="25" name="object 25"/>
            <p:cNvPicPr/>
            <p:nvPr/>
          </p:nvPicPr>
          <p:blipFill>
            <a:blip r:embed="rId16" cstate="print"/>
            <a:stretch>
              <a:fillRect/>
            </a:stretch>
          </p:blipFill>
          <p:spPr>
            <a:xfrm>
              <a:off x="970480" y="2641117"/>
              <a:ext cx="86029" cy="103032"/>
            </a:xfrm>
            <a:prstGeom prst="rect">
              <a:avLst/>
            </a:prstGeom>
          </p:spPr>
        </p:pic>
        <p:pic>
          <p:nvPicPr>
            <p:cNvPr id="26" name="object 26"/>
            <p:cNvPicPr/>
            <p:nvPr/>
          </p:nvPicPr>
          <p:blipFill>
            <a:blip r:embed="rId17"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dirty="0"/>
            </a:p>
          </p:txBody>
        </p:sp>
        <p:pic>
          <p:nvPicPr>
            <p:cNvPr id="28" name="object 28"/>
            <p:cNvPicPr/>
            <p:nvPr/>
          </p:nvPicPr>
          <p:blipFill>
            <a:blip r:embed="rId18" cstate="print"/>
            <a:stretch>
              <a:fillRect/>
            </a:stretch>
          </p:blipFill>
          <p:spPr>
            <a:xfrm>
              <a:off x="1183379" y="3152909"/>
              <a:ext cx="86716" cy="102227"/>
            </a:xfrm>
            <a:prstGeom prst="rect">
              <a:avLst/>
            </a:prstGeom>
          </p:spPr>
        </p:pic>
        <p:pic>
          <p:nvPicPr>
            <p:cNvPr id="29" name="object 29"/>
            <p:cNvPicPr/>
            <p:nvPr/>
          </p:nvPicPr>
          <p:blipFill>
            <a:blip r:embed="rId16"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lang="sv-FI" sz="2118" noProof="0" dirty="0"/>
            </a:p>
          </p:txBody>
        </p:sp>
        <p:pic>
          <p:nvPicPr>
            <p:cNvPr id="31" name="object 31"/>
            <p:cNvPicPr/>
            <p:nvPr/>
          </p:nvPicPr>
          <p:blipFill>
            <a:blip r:embed="rId19" cstate="print"/>
            <a:stretch>
              <a:fillRect/>
            </a:stretch>
          </p:blipFill>
          <p:spPr>
            <a:xfrm>
              <a:off x="1402615" y="3152004"/>
              <a:ext cx="85894" cy="103031"/>
            </a:xfrm>
            <a:prstGeom prst="rect">
              <a:avLst/>
            </a:prstGeom>
          </p:spPr>
        </p:pic>
        <p:pic>
          <p:nvPicPr>
            <p:cNvPr id="32" name="object 32"/>
            <p:cNvPicPr/>
            <p:nvPr/>
          </p:nvPicPr>
          <p:blipFill>
            <a:blip r:embed="rId20"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lang="sv-FI" sz="2118" noProof="0" dirty="0"/>
            </a:p>
          </p:txBody>
        </p:sp>
        <p:pic>
          <p:nvPicPr>
            <p:cNvPr id="34" name="object 34"/>
            <p:cNvPicPr/>
            <p:nvPr/>
          </p:nvPicPr>
          <p:blipFill>
            <a:blip r:embed="rId21" cstate="print"/>
            <a:stretch>
              <a:fillRect/>
            </a:stretch>
          </p:blipFill>
          <p:spPr>
            <a:xfrm>
              <a:off x="1844496" y="3152004"/>
              <a:ext cx="85979" cy="103031"/>
            </a:xfrm>
            <a:prstGeom prst="rect">
              <a:avLst/>
            </a:prstGeom>
          </p:spPr>
        </p:pic>
        <p:pic>
          <p:nvPicPr>
            <p:cNvPr id="35" name="object 35"/>
            <p:cNvPicPr/>
            <p:nvPr/>
          </p:nvPicPr>
          <p:blipFill>
            <a:blip r:embed="rId22"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lang="sv-FI" sz="2118" noProof="0" dirty="0"/>
            </a:p>
          </p:txBody>
        </p:sp>
        <p:pic>
          <p:nvPicPr>
            <p:cNvPr id="37" name="object 37"/>
            <p:cNvPicPr/>
            <p:nvPr/>
          </p:nvPicPr>
          <p:blipFill>
            <a:blip r:embed="rId23" cstate="print"/>
            <a:stretch>
              <a:fillRect/>
            </a:stretch>
          </p:blipFill>
          <p:spPr>
            <a:xfrm>
              <a:off x="2286692" y="3152003"/>
              <a:ext cx="85900" cy="103032"/>
            </a:xfrm>
            <a:prstGeom prst="rect">
              <a:avLst/>
            </a:prstGeom>
          </p:spPr>
        </p:pic>
        <p:pic>
          <p:nvPicPr>
            <p:cNvPr id="38" name="object 38"/>
            <p:cNvPicPr/>
            <p:nvPr/>
          </p:nvPicPr>
          <p:blipFill>
            <a:blip r:embed="rId24"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lang="sv-FI" sz="2118" noProof="0" dirty="0"/>
            </a:p>
          </p:txBody>
        </p:sp>
        <p:pic>
          <p:nvPicPr>
            <p:cNvPr id="40" name="object 40"/>
            <p:cNvPicPr/>
            <p:nvPr/>
          </p:nvPicPr>
          <p:blipFill>
            <a:blip r:embed="rId13" cstate="print"/>
            <a:stretch>
              <a:fillRect/>
            </a:stretch>
          </p:blipFill>
          <p:spPr>
            <a:xfrm>
              <a:off x="2728715" y="3152004"/>
              <a:ext cx="85894" cy="103031"/>
            </a:xfrm>
            <a:prstGeom prst="rect">
              <a:avLst/>
            </a:prstGeom>
          </p:spPr>
        </p:pic>
        <p:pic>
          <p:nvPicPr>
            <p:cNvPr id="41" name="object 41"/>
            <p:cNvPicPr/>
            <p:nvPr/>
          </p:nvPicPr>
          <p:blipFill>
            <a:blip r:embed="rId25" cstate="print"/>
            <a:stretch>
              <a:fillRect/>
            </a:stretch>
          </p:blipFill>
          <p:spPr>
            <a:xfrm>
              <a:off x="2951547" y="3152909"/>
              <a:ext cx="86671" cy="102227"/>
            </a:xfrm>
            <a:prstGeom prst="rect">
              <a:avLst/>
            </a:prstGeom>
          </p:spPr>
        </p:pic>
        <p:pic>
          <p:nvPicPr>
            <p:cNvPr id="42" name="object 42"/>
            <p:cNvPicPr/>
            <p:nvPr/>
          </p:nvPicPr>
          <p:blipFill>
            <a:blip r:embed="rId26" cstate="print"/>
            <a:stretch>
              <a:fillRect/>
            </a:stretch>
          </p:blipFill>
          <p:spPr>
            <a:xfrm>
              <a:off x="924030" y="1181580"/>
              <a:ext cx="339341" cy="140201"/>
            </a:xfrm>
            <a:prstGeom prst="rect">
              <a:avLst/>
            </a:prstGeom>
          </p:spPr>
        </p:pic>
        <p:pic>
          <p:nvPicPr>
            <p:cNvPr id="43" name="object 43"/>
            <p:cNvPicPr/>
            <p:nvPr/>
          </p:nvPicPr>
          <p:blipFill>
            <a:blip r:embed="rId27" cstate="print"/>
            <a:stretch>
              <a:fillRect/>
            </a:stretch>
          </p:blipFill>
          <p:spPr>
            <a:xfrm>
              <a:off x="1302787" y="1208335"/>
              <a:ext cx="116502" cy="112244"/>
            </a:xfrm>
            <a:prstGeom prst="rect">
              <a:avLst/>
            </a:prstGeom>
          </p:spPr>
        </p:pic>
        <p:pic>
          <p:nvPicPr>
            <p:cNvPr id="44" name="object 44"/>
            <p:cNvPicPr/>
            <p:nvPr/>
          </p:nvPicPr>
          <p:blipFill>
            <a:blip r:embed="rId28"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lang="sv-FI" sz="2118" noProof="0" dirty="0"/>
            </a:p>
          </p:txBody>
        </p:sp>
        <p:pic>
          <p:nvPicPr>
            <p:cNvPr id="46" name="object 46"/>
            <p:cNvPicPr/>
            <p:nvPr/>
          </p:nvPicPr>
          <p:blipFill>
            <a:blip r:embed="rId29"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lang="sv-FI" sz="2118" noProof="0" dirty="0"/>
            </a:p>
          </p:txBody>
        </p:sp>
        <p:pic>
          <p:nvPicPr>
            <p:cNvPr id="48" name="object 48"/>
            <p:cNvPicPr/>
            <p:nvPr/>
          </p:nvPicPr>
          <p:blipFill>
            <a:blip r:embed="rId30"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lang="sv-FI" sz="2118" noProof="0" dirty="0"/>
            </a:p>
          </p:txBody>
        </p:sp>
        <p:pic>
          <p:nvPicPr>
            <p:cNvPr id="50" name="object 50"/>
            <p:cNvPicPr/>
            <p:nvPr/>
          </p:nvPicPr>
          <p:blipFill>
            <a:blip r:embed="rId31" cstate="print"/>
            <a:stretch>
              <a:fillRect/>
            </a:stretch>
          </p:blipFill>
          <p:spPr>
            <a:xfrm>
              <a:off x="2237358" y="1207046"/>
              <a:ext cx="83830" cy="114697"/>
            </a:xfrm>
            <a:prstGeom prst="rect">
              <a:avLst/>
            </a:prstGeom>
          </p:spPr>
        </p:pic>
        <p:pic>
          <p:nvPicPr>
            <p:cNvPr id="51" name="object 51"/>
            <p:cNvPicPr/>
            <p:nvPr/>
          </p:nvPicPr>
          <p:blipFill>
            <a:blip r:embed="rId32" cstate="print"/>
            <a:stretch>
              <a:fillRect/>
            </a:stretch>
          </p:blipFill>
          <p:spPr>
            <a:xfrm>
              <a:off x="2348551" y="1207046"/>
              <a:ext cx="84080" cy="114597"/>
            </a:xfrm>
            <a:prstGeom prst="rect">
              <a:avLst/>
            </a:prstGeom>
          </p:spPr>
        </p:pic>
        <p:pic>
          <p:nvPicPr>
            <p:cNvPr id="52" name="object 52"/>
            <p:cNvPicPr/>
            <p:nvPr/>
          </p:nvPicPr>
          <p:blipFill>
            <a:blip r:embed="rId33"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lang="sv-FI" sz="2118" noProof="0" dirty="0"/>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lang="sv-FI" sz="2118" noProof="0" dirty="0"/>
            </a:p>
          </p:txBody>
        </p:sp>
        <p:pic>
          <p:nvPicPr>
            <p:cNvPr id="55" name="object 55"/>
            <p:cNvPicPr/>
            <p:nvPr/>
          </p:nvPicPr>
          <p:blipFill>
            <a:blip r:embed="rId34"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lang="sv-FI" sz="2118" noProof="0" dirty="0"/>
            </a:p>
          </p:txBody>
        </p:sp>
        <p:pic>
          <p:nvPicPr>
            <p:cNvPr id="57" name="object 57"/>
            <p:cNvPicPr/>
            <p:nvPr/>
          </p:nvPicPr>
          <p:blipFill>
            <a:blip r:embed="rId35"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lang="sv-FI" sz="2118" noProof="0" dirty="0"/>
            </a:p>
          </p:txBody>
        </p:sp>
        <p:pic>
          <p:nvPicPr>
            <p:cNvPr id="59" name="object 59"/>
            <p:cNvPicPr/>
            <p:nvPr/>
          </p:nvPicPr>
          <p:blipFill>
            <a:blip r:embed="rId13" cstate="print"/>
            <a:stretch>
              <a:fillRect/>
            </a:stretch>
          </p:blipFill>
          <p:spPr>
            <a:xfrm>
              <a:off x="3184505" y="1629363"/>
              <a:ext cx="85894" cy="103031"/>
            </a:xfrm>
            <a:prstGeom prst="rect">
              <a:avLst/>
            </a:prstGeom>
          </p:spPr>
        </p:pic>
        <p:pic>
          <p:nvPicPr>
            <p:cNvPr id="60" name="object 60"/>
            <p:cNvPicPr/>
            <p:nvPr/>
          </p:nvPicPr>
          <p:blipFill>
            <a:blip r:embed="rId36"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lang="sv-FI" sz="2118" noProof="0" dirty="0"/>
            </a:p>
          </p:txBody>
        </p:sp>
        <p:pic>
          <p:nvPicPr>
            <p:cNvPr id="62" name="object 62"/>
            <p:cNvPicPr/>
            <p:nvPr/>
          </p:nvPicPr>
          <p:blipFill>
            <a:blip r:embed="rId37" cstate="print"/>
            <a:stretch>
              <a:fillRect/>
            </a:stretch>
          </p:blipFill>
          <p:spPr>
            <a:xfrm>
              <a:off x="3189514" y="2130231"/>
              <a:ext cx="85894" cy="103031"/>
            </a:xfrm>
            <a:prstGeom prst="rect">
              <a:avLst/>
            </a:prstGeom>
          </p:spPr>
        </p:pic>
        <p:pic>
          <p:nvPicPr>
            <p:cNvPr id="63" name="object 63"/>
            <p:cNvPicPr/>
            <p:nvPr/>
          </p:nvPicPr>
          <p:blipFill>
            <a:blip r:embed="rId38"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lang="sv-FI" sz="2118" noProof="0" dirty="0"/>
            </a:p>
          </p:txBody>
        </p:sp>
        <p:pic>
          <p:nvPicPr>
            <p:cNvPr id="65" name="object 65"/>
            <p:cNvPicPr/>
            <p:nvPr/>
          </p:nvPicPr>
          <p:blipFill>
            <a:blip r:embed="rId37" cstate="print"/>
            <a:stretch>
              <a:fillRect/>
            </a:stretch>
          </p:blipFill>
          <p:spPr>
            <a:xfrm>
              <a:off x="3184505" y="2636109"/>
              <a:ext cx="85894" cy="103032"/>
            </a:xfrm>
            <a:prstGeom prst="rect">
              <a:avLst/>
            </a:prstGeom>
          </p:spPr>
        </p:pic>
        <p:pic>
          <p:nvPicPr>
            <p:cNvPr id="66" name="object 66"/>
            <p:cNvPicPr/>
            <p:nvPr/>
          </p:nvPicPr>
          <p:blipFill>
            <a:blip r:embed="rId36"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lang="sv-FI" sz="2118" noProof="0" dirty="0"/>
            </a:p>
          </p:txBody>
        </p:sp>
        <p:pic>
          <p:nvPicPr>
            <p:cNvPr id="68" name="object 68"/>
            <p:cNvPicPr/>
            <p:nvPr/>
          </p:nvPicPr>
          <p:blipFill>
            <a:blip r:embed="rId13" cstate="print"/>
            <a:stretch>
              <a:fillRect/>
            </a:stretch>
          </p:blipFill>
          <p:spPr>
            <a:xfrm>
              <a:off x="3174488" y="3146995"/>
              <a:ext cx="85894" cy="103031"/>
            </a:xfrm>
            <a:prstGeom prst="rect">
              <a:avLst/>
            </a:prstGeom>
          </p:spPr>
        </p:pic>
        <p:pic>
          <p:nvPicPr>
            <p:cNvPr id="69" name="object 69"/>
            <p:cNvPicPr/>
            <p:nvPr/>
          </p:nvPicPr>
          <p:blipFill>
            <a:blip r:embed="rId39"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dirty="0"/>
            </a:p>
          </p:txBody>
        </p:sp>
        <p:pic>
          <p:nvPicPr>
            <p:cNvPr id="71" name="object 71"/>
            <p:cNvPicPr/>
            <p:nvPr/>
          </p:nvPicPr>
          <p:blipFill>
            <a:blip r:embed="rId16" cstate="print"/>
            <a:stretch>
              <a:fillRect/>
            </a:stretch>
          </p:blipFill>
          <p:spPr>
            <a:xfrm>
              <a:off x="980497" y="3642855"/>
              <a:ext cx="86029" cy="103032"/>
            </a:xfrm>
            <a:prstGeom prst="rect">
              <a:avLst/>
            </a:prstGeom>
          </p:spPr>
        </p:pic>
        <p:pic>
          <p:nvPicPr>
            <p:cNvPr id="72" name="object 72"/>
            <p:cNvPicPr/>
            <p:nvPr/>
          </p:nvPicPr>
          <p:blipFill>
            <a:blip r:embed="rId17"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lang="sv-FI" sz="2118" noProof="0" dirty="0"/>
            </a:p>
          </p:txBody>
        </p:sp>
        <p:pic>
          <p:nvPicPr>
            <p:cNvPr id="74" name="object 74"/>
            <p:cNvPicPr/>
            <p:nvPr/>
          </p:nvPicPr>
          <p:blipFill>
            <a:blip r:embed="rId19" cstate="print"/>
            <a:stretch>
              <a:fillRect/>
            </a:stretch>
          </p:blipFill>
          <p:spPr>
            <a:xfrm>
              <a:off x="1422649" y="3642855"/>
              <a:ext cx="85894" cy="103032"/>
            </a:xfrm>
            <a:prstGeom prst="rect">
              <a:avLst/>
            </a:prstGeom>
          </p:spPr>
        </p:pic>
        <p:pic>
          <p:nvPicPr>
            <p:cNvPr id="75" name="object 75"/>
            <p:cNvPicPr/>
            <p:nvPr/>
          </p:nvPicPr>
          <p:blipFill>
            <a:blip r:embed="rId40"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lang="sv-FI" sz="2118" noProof="0" dirty="0"/>
            </a:p>
          </p:txBody>
        </p:sp>
        <p:pic>
          <p:nvPicPr>
            <p:cNvPr id="77" name="object 77"/>
            <p:cNvPicPr/>
            <p:nvPr/>
          </p:nvPicPr>
          <p:blipFill>
            <a:blip r:embed="rId41" cstate="print"/>
            <a:stretch>
              <a:fillRect/>
            </a:stretch>
          </p:blipFill>
          <p:spPr>
            <a:xfrm>
              <a:off x="1864531" y="3642855"/>
              <a:ext cx="85979" cy="103032"/>
            </a:xfrm>
            <a:prstGeom prst="rect">
              <a:avLst/>
            </a:prstGeom>
          </p:spPr>
        </p:pic>
        <p:pic>
          <p:nvPicPr>
            <p:cNvPr id="78" name="object 78"/>
            <p:cNvPicPr/>
            <p:nvPr/>
          </p:nvPicPr>
          <p:blipFill>
            <a:blip r:embed="rId42"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lang="sv-FI" sz="2118" noProof="0" dirty="0"/>
            </a:p>
          </p:txBody>
        </p:sp>
        <p:pic>
          <p:nvPicPr>
            <p:cNvPr id="80" name="object 80"/>
            <p:cNvPicPr/>
            <p:nvPr/>
          </p:nvPicPr>
          <p:blipFill>
            <a:blip r:embed="rId12" cstate="print"/>
            <a:stretch>
              <a:fillRect/>
            </a:stretch>
          </p:blipFill>
          <p:spPr>
            <a:xfrm>
              <a:off x="2306726" y="3642855"/>
              <a:ext cx="85900" cy="103032"/>
            </a:xfrm>
            <a:prstGeom prst="rect">
              <a:avLst/>
            </a:prstGeom>
          </p:spPr>
        </p:pic>
        <p:pic>
          <p:nvPicPr>
            <p:cNvPr id="81" name="object 81"/>
            <p:cNvPicPr/>
            <p:nvPr/>
          </p:nvPicPr>
          <p:blipFill>
            <a:blip r:embed="rId24"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lang="sv-FI" sz="2118" noProof="0" dirty="0"/>
            </a:p>
          </p:txBody>
        </p:sp>
        <p:pic>
          <p:nvPicPr>
            <p:cNvPr id="83" name="object 83"/>
            <p:cNvPicPr/>
            <p:nvPr/>
          </p:nvPicPr>
          <p:blipFill>
            <a:blip r:embed="rId16" cstate="print"/>
            <a:stretch>
              <a:fillRect/>
            </a:stretch>
          </p:blipFill>
          <p:spPr>
            <a:xfrm>
              <a:off x="975489" y="4148732"/>
              <a:ext cx="86029" cy="103032"/>
            </a:xfrm>
            <a:prstGeom prst="rect">
              <a:avLst/>
            </a:prstGeom>
          </p:spPr>
        </p:pic>
        <p:pic>
          <p:nvPicPr>
            <p:cNvPr id="84" name="object 84"/>
            <p:cNvPicPr/>
            <p:nvPr/>
          </p:nvPicPr>
          <p:blipFill>
            <a:blip r:embed="rId43"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lang="sv-FI" sz="2118" noProof="0" dirty="0"/>
            </a:p>
          </p:txBody>
        </p:sp>
        <p:pic>
          <p:nvPicPr>
            <p:cNvPr id="86" name="object 86"/>
            <p:cNvPicPr/>
            <p:nvPr/>
          </p:nvPicPr>
          <p:blipFill>
            <a:blip r:embed="rId19" cstate="print"/>
            <a:stretch>
              <a:fillRect/>
            </a:stretch>
          </p:blipFill>
          <p:spPr>
            <a:xfrm>
              <a:off x="1417641" y="4148732"/>
              <a:ext cx="85894" cy="103032"/>
            </a:xfrm>
            <a:prstGeom prst="rect">
              <a:avLst/>
            </a:prstGeom>
          </p:spPr>
        </p:pic>
        <p:pic>
          <p:nvPicPr>
            <p:cNvPr id="87" name="object 87"/>
            <p:cNvPicPr/>
            <p:nvPr/>
          </p:nvPicPr>
          <p:blipFill>
            <a:blip r:embed="rId44"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lang="sv-FI" sz="2118" noProof="0" dirty="0"/>
            </a:p>
          </p:txBody>
        </p:sp>
        <p:pic>
          <p:nvPicPr>
            <p:cNvPr id="89" name="object 89"/>
            <p:cNvPicPr/>
            <p:nvPr/>
          </p:nvPicPr>
          <p:blipFill>
            <a:blip r:embed="rId45"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lang="sv-FI" sz="2118" noProof="0" dirty="0"/>
            </a:p>
          </p:txBody>
        </p:sp>
        <p:pic>
          <p:nvPicPr>
            <p:cNvPr id="91" name="object 91"/>
            <p:cNvPicPr/>
            <p:nvPr/>
          </p:nvPicPr>
          <p:blipFill>
            <a:blip r:embed="rId46" cstate="print"/>
            <a:stretch>
              <a:fillRect/>
            </a:stretch>
          </p:blipFill>
          <p:spPr>
            <a:xfrm>
              <a:off x="1859522" y="4148733"/>
              <a:ext cx="85979" cy="103031"/>
            </a:xfrm>
            <a:prstGeom prst="rect">
              <a:avLst/>
            </a:prstGeom>
          </p:spPr>
        </p:pic>
        <p:pic>
          <p:nvPicPr>
            <p:cNvPr id="92" name="object 92"/>
            <p:cNvPicPr/>
            <p:nvPr/>
          </p:nvPicPr>
          <p:blipFill>
            <a:blip r:embed="rId47"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lang="sv-FI" sz="2118" noProof="0" dirty="0"/>
            </a:p>
          </p:txBody>
        </p:sp>
        <p:pic>
          <p:nvPicPr>
            <p:cNvPr id="94" name="object 94"/>
            <p:cNvPicPr/>
            <p:nvPr/>
          </p:nvPicPr>
          <p:blipFill>
            <a:blip r:embed="rId48" cstate="print"/>
            <a:stretch>
              <a:fillRect/>
            </a:stretch>
          </p:blipFill>
          <p:spPr>
            <a:xfrm>
              <a:off x="2524556" y="4149638"/>
              <a:ext cx="86671" cy="102227"/>
            </a:xfrm>
            <a:prstGeom prst="rect">
              <a:avLst/>
            </a:prstGeom>
          </p:spPr>
        </p:pic>
        <p:pic>
          <p:nvPicPr>
            <p:cNvPr id="95" name="object 95"/>
            <p:cNvPicPr/>
            <p:nvPr/>
          </p:nvPicPr>
          <p:blipFill>
            <a:blip r:embed="rId49" cstate="print"/>
            <a:stretch>
              <a:fillRect/>
            </a:stretch>
          </p:blipFill>
          <p:spPr>
            <a:xfrm>
              <a:off x="2301718" y="4148732"/>
              <a:ext cx="85900" cy="103032"/>
            </a:xfrm>
            <a:prstGeom prst="rect">
              <a:avLst/>
            </a:prstGeom>
          </p:spPr>
        </p:pic>
        <p:pic>
          <p:nvPicPr>
            <p:cNvPr id="96" name="object 96"/>
            <p:cNvPicPr/>
            <p:nvPr/>
          </p:nvPicPr>
          <p:blipFill>
            <a:blip r:embed="rId50"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lang="sv-FI" sz="2118" noProof="0" dirty="0"/>
            </a:p>
          </p:txBody>
        </p:sp>
        <p:pic>
          <p:nvPicPr>
            <p:cNvPr id="98" name="object 98"/>
            <p:cNvPicPr/>
            <p:nvPr/>
          </p:nvPicPr>
          <p:blipFill>
            <a:blip r:embed="rId51" cstate="print"/>
            <a:stretch>
              <a:fillRect/>
            </a:stretch>
          </p:blipFill>
          <p:spPr>
            <a:xfrm>
              <a:off x="7600311" y="2308744"/>
              <a:ext cx="193435" cy="171948"/>
            </a:xfrm>
            <a:prstGeom prst="rect">
              <a:avLst/>
            </a:prstGeom>
          </p:spPr>
        </p:pic>
        <p:pic>
          <p:nvPicPr>
            <p:cNvPr id="99" name="object 99"/>
            <p:cNvPicPr/>
            <p:nvPr/>
          </p:nvPicPr>
          <p:blipFill>
            <a:blip r:embed="rId52"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lang="sv-FI" sz="2118" noProof="0" dirty="0"/>
            </a:p>
          </p:txBody>
        </p:sp>
        <p:pic>
          <p:nvPicPr>
            <p:cNvPr id="101" name="object 101"/>
            <p:cNvPicPr/>
            <p:nvPr/>
          </p:nvPicPr>
          <p:blipFill>
            <a:blip r:embed="rId53" cstate="print"/>
            <a:stretch>
              <a:fillRect/>
            </a:stretch>
          </p:blipFill>
          <p:spPr>
            <a:xfrm>
              <a:off x="4007679" y="3960910"/>
              <a:ext cx="291104" cy="143449"/>
            </a:xfrm>
            <a:prstGeom prst="rect">
              <a:avLst/>
            </a:prstGeom>
          </p:spPr>
        </p:pic>
        <p:pic>
          <p:nvPicPr>
            <p:cNvPr id="102" name="object 102"/>
            <p:cNvPicPr/>
            <p:nvPr/>
          </p:nvPicPr>
          <p:blipFill>
            <a:blip r:embed="rId54"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lang="sv-FI" sz="2118" noProof="0" dirty="0"/>
            </a:p>
          </p:txBody>
        </p:sp>
        <p:pic>
          <p:nvPicPr>
            <p:cNvPr id="104" name="object 104"/>
            <p:cNvPicPr/>
            <p:nvPr/>
          </p:nvPicPr>
          <p:blipFill>
            <a:blip r:embed="rId55"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lang="sv-FI" sz="2118" noProof="0" dirty="0"/>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lang="sv-FI" sz="2118" noProof="0" dirty="0"/>
            </a:p>
          </p:txBody>
        </p:sp>
        <p:pic>
          <p:nvPicPr>
            <p:cNvPr id="107" name="object 107"/>
            <p:cNvPicPr/>
            <p:nvPr/>
          </p:nvPicPr>
          <p:blipFill>
            <a:blip r:embed="rId56"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lang="sv-FI" sz="2118" noProof="0" dirty="0"/>
            </a:p>
          </p:txBody>
        </p:sp>
        <p:pic>
          <p:nvPicPr>
            <p:cNvPr id="109" name="object 109"/>
            <p:cNvPicPr/>
            <p:nvPr/>
          </p:nvPicPr>
          <p:blipFill>
            <a:blip r:embed="rId57" cstate="print"/>
            <a:stretch>
              <a:fillRect/>
            </a:stretch>
          </p:blipFill>
          <p:spPr>
            <a:xfrm>
              <a:off x="4080205" y="1212142"/>
              <a:ext cx="89605" cy="112194"/>
            </a:xfrm>
            <a:prstGeom prst="rect">
              <a:avLst/>
            </a:prstGeom>
          </p:spPr>
        </p:pic>
        <p:pic>
          <p:nvPicPr>
            <p:cNvPr id="110" name="object 110"/>
            <p:cNvPicPr/>
            <p:nvPr/>
          </p:nvPicPr>
          <p:blipFill>
            <a:blip r:embed="rId58" cstate="print"/>
            <a:stretch>
              <a:fillRect/>
            </a:stretch>
          </p:blipFill>
          <p:spPr>
            <a:xfrm>
              <a:off x="4207976" y="1212142"/>
              <a:ext cx="92160" cy="113146"/>
            </a:xfrm>
            <a:prstGeom prst="rect">
              <a:avLst/>
            </a:prstGeom>
          </p:spPr>
        </p:pic>
        <p:pic>
          <p:nvPicPr>
            <p:cNvPr id="111" name="object 111"/>
            <p:cNvPicPr/>
            <p:nvPr/>
          </p:nvPicPr>
          <p:blipFill>
            <a:blip r:embed="rId59"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lang="sv-FI" sz="2118" noProof="0" dirty="0"/>
            </a:p>
          </p:txBody>
        </p:sp>
        <p:pic>
          <p:nvPicPr>
            <p:cNvPr id="113" name="object 113"/>
            <p:cNvPicPr/>
            <p:nvPr/>
          </p:nvPicPr>
          <p:blipFill>
            <a:blip r:embed="rId60"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lang="sv-FI" sz="2118" noProof="0" dirty="0"/>
            </a:p>
          </p:txBody>
        </p:sp>
        <p:pic>
          <p:nvPicPr>
            <p:cNvPr id="115" name="object 115"/>
            <p:cNvPicPr/>
            <p:nvPr/>
          </p:nvPicPr>
          <p:blipFill>
            <a:blip r:embed="rId61" cstate="print"/>
            <a:stretch>
              <a:fillRect/>
            </a:stretch>
          </p:blipFill>
          <p:spPr>
            <a:xfrm>
              <a:off x="6698998" y="2731900"/>
              <a:ext cx="339090" cy="140058"/>
            </a:xfrm>
            <a:prstGeom prst="rect">
              <a:avLst/>
            </a:prstGeom>
          </p:spPr>
        </p:pic>
        <p:pic>
          <p:nvPicPr>
            <p:cNvPr id="116" name="object 116"/>
            <p:cNvPicPr/>
            <p:nvPr/>
          </p:nvPicPr>
          <p:blipFill>
            <a:blip r:embed="rId62"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lang="sv-FI" sz="2118" noProof="0" dirty="0"/>
            </a:p>
          </p:txBody>
        </p:sp>
        <p:pic>
          <p:nvPicPr>
            <p:cNvPr id="118" name="object 118"/>
            <p:cNvPicPr/>
            <p:nvPr/>
          </p:nvPicPr>
          <p:blipFill>
            <a:blip r:embed="rId63"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lang="sv-FI" sz="2118" noProof="0" dirty="0"/>
            </a:p>
          </p:txBody>
        </p:sp>
        <p:pic>
          <p:nvPicPr>
            <p:cNvPr id="120" name="object 120"/>
            <p:cNvPicPr/>
            <p:nvPr/>
          </p:nvPicPr>
          <p:blipFill>
            <a:blip r:embed="rId64" cstate="print"/>
            <a:stretch>
              <a:fillRect/>
            </a:stretch>
          </p:blipFill>
          <p:spPr>
            <a:xfrm>
              <a:off x="7614686" y="2758775"/>
              <a:ext cx="63761" cy="113397"/>
            </a:xfrm>
            <a:prstGeom prst="rect">
              <a:avLst/>
            </a:prstGeom>
          </p:spPr>
        </p:pic>
        <p:pic>
          <p:nvPicPr>
            <p:cNvPr id="121" name="object 121"/>
            <p:cNvPicPr/>
            <p:nvPr/>
          </p:nvPicPr>
          <p:blipFill>
            <a:blip r:embed="rId65"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lang="sv-FI" sz="2118" noProof="0" dirty="0"/>
            </a:p>
          </p:txBody>
        </p:sp>
        <p:pic>
          <p:nvPicPr>
            <p:cNvPr id="123" name="object 123"/>
            <p:cNvPicPr/>
            <p:nvPr/>
          </p:nvPicPr>
          <p:blipFill>
            <a:blip r:embed="rId66" cstate="print"/>
            <a:stretch>
              <a:fillRect/>
            </a:stretch>
          </p:blipFill>
          <p:spPr>
            <a:xfrm>
              <a:off x="6706360" y="1198368"/>
              <a:ext cx="116502" cy="112194"/>
            </a:xfrm>
            <a:prstGeom prst="rect">
              <a:avLst/>
            </a:prstGeom>
          </p:spPr>
        </p:pic>
        <p:pic>
          <p:nvPicPr>
            <p:cNvPr id="124" name="object 124"/>
            <p:cNvPicPr/>
            <p:nvPr/>
          </p:nvPicPr>
          <p:blipFill>
            <a:blip r:embed="rId67" cstate="print"/>
            <a:stretch>
              <a:fillRect/>
            </a:stretch>
          </p:blipFill>
          <p:spPr>
            <a:xfrm>
              <a:off x="6871246" y="1198368"/>
              <a:ext cx="92160" cy="113202"/>
            </a:xfrm>
            <a:prstGeom prst="rect">
              <a:avLst/>
            </a:prstGeom>
          </p:spPr>
        </p:pic>
        <p:pic>
          <p:nvPicPr>
            <p:cNvPr id="125" name="object 125"/>
            <p:cNvPicPr/>
            <p:nvPr/>
          </p:nvPicPr>
          <p:blipFill>
            <a:blip r:embed="rId68" cstate="print"/>
            <a:stretch>
              <a:fillRect/>
            </a:stretch>
          </p:blipFill>
          <p:spPr>
            <a:xfrm>
              <a:off x="7011991" y="1198368"/>
              <a:ext cx="218779" cy="112194"/>
            </a:xfrm>
            <a:prstGeom prst="rect">
              <a:avLst/>
            </a:prstGeom>
          </p:spPr>
        </p:pic>
        <p:pic>
          <p:nvPicPr>
            <p:cNvPr id="126" name="object 126"/>
            <p:cNvPicPr/>
            <p:nvPr/>
          </p:nvPicPr>
          <p:blipFill>
            <a:blip r:embed="rId69" cstate="print"/>
            <a:stretch>
              <a:fillRect/>
            </a:stretch>
          </p:blipFill>
          <p:spPr>
            <a:xfrm>
              <a:off x="7261924" y="1198368"/>
              <a:ext cx="94013" cy="112194"/>
            </a:xfrm>
            <a:prstGeom prst="rect">
              <a:avLst/>
            </a:prstGeom>
          </p:spPr>
        </p:pic>
        <p:pic>
          <p:nvPicPr>
            <p:cNvPr id="127" name="object 127"/>
            <p:cNvPicPr/>
            <p:nvPr/>
          </p:nvPicPr>
          <p:blipFill>
            <a:blip r:embed="rId70"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lang="sv-FI" sz="2118" noProof="0" dirty="0"/>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lang="sv-FI" sz="2118" noProof="0" dirty="0"/>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lang="sv-FI" sz="2118" noProof="0" dirty="0"/>
            </a:p>
          </p:txBody>
        </p:sp>
        <p:pic>
          <p:nvPicPr>
            <p:cNvPr id="131" name="object 131"/>
            <p:cNvPicPr/>
            <p:nvPr/>
          </p:nvPicPr>
          <p:blipFill>
            <a:blip r:embed="rId71" cstate="print"/>
            <a:stretch>
              <a:fillRect/>
            </a:stretch>
          </p:blipFill>
          <p:spPr>
            <a:xfrm>
              <a:off x="8272419" y="3129141"/>
              <a:ext cx="125125" cy="150136"/>
            </a:xfrm>
            <a:prstGeom prst="rect">
              <a:avLst/>
            </a:prstGeom>
          </p:spPr>
        </p:pic>
        <p:pic>
          <p:nvPicPr>
            <p:cNvPr id="132" name="object 132"/>
            <p:cNvPicPr/>
            <p:nvPr/>
          </p:nvPicPr>
          <p:blipFill>
            <a:blip r:embed="rId72" cstate="print"/>
            <a:stretch>
              <a:fillRect/>
            </a:stretch>
          </p:blipFill>
          <p:spPr>
            <a:xfrm>
              <a:off x="8067438" y="3221578"/>
              <a:ext cx="115233" cy="133681"/>
            </a:xfrm>
            <a:prstGeom prst="rect">
              <a:avLst/>
            </a:prstGeom>
          </p:spPr>
        </p:pic>
        <p:pic>
          <p:nvPicPr>
            <p:cNvPr id="133" name="object 133"/>
            <p:cNvPicPr/>
            <p:nvPr/>
          </p:nvPicPr>
          <p:blipFill>
            <a:blip r:embed="rId73"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lang="sv-FI" sz="2118" noProof="0" dirty="0"/>
            </a:p>
          </p:txBody>
        </p:sp>
        <p:pic>
          <p:nvPicPr>
            <p:cNvPr id="135" name="object 135"/>
            <p:cNvPicPr/>
            <p:nvPr/>
          </p:nvPicPr>
          <p:blipFill>
            <a:blip r:embed="rId74" cstate="print"/>
            <a:stretch>
              <a:fillRect/>
            </a:stretch>
          </p:blipFill>
          <p:spPr>
            <a:xfrm>
              <a:off x="6947165" y="3127502"/>
              <a:ext cx="125130" cy="150173"/>
            </a:xfrm>
            <a:prstGeom prst="rect">
              <a:avLst/>
            </a:prstGeom>
          </p:spPr>
        </p:pic>
        <p:pic>
          <p:nvPicPr>
            <p:cNvPr id="136" name="object 136"/>
            <p:cNvPicPr/>
            <p:nvPr/>
          </p:nvPicPr>
          <p:blipFill>
            <a:blip r:embed="rId75" cstate="print"/>
            <a:stretch>
              <a:fillRect/>
            </a:stretch>
          </p:blipFill>
          <p:spPr>
            <a:xfrm>
              <a:off x="6742207" y="3220276"/>
              <a:ext cx="115215" cy="133631"/>
            </a:xfrm>
            <a:prstGeom prst="rect">
              <a:avLst/>
            </a:prstGeom>
          </p:spPr>
        </p:pic>
        <p:pic>
          <p:nvPicPr>
            <p:cNvPr id="137" name="object 137"/>
            <p:cNvPicPr/>
            <p:nvPr/>
          </p:nvPicPr>
          <p:blipFill>
            <a:blip r:embed="rId76"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lang="sv-FI" sz="2118" noProof="0" dirty="0"/>
            </a:p>
          </p:txBody>
        </p:sp>
        <p:pic>
          <p:nvPicPr>
            <p:cNvPr id="139" name="object 139"/>
            <p:cNvPicPr/>
            <p:nvPr/>
          </p:nvPicPr>
          <p:blipFill>
            <a:blip r:embed="rId77" cstate="print"/>
            <a:stretch>
              <a:fillRect/>
            </a:stretch>
          </p:blipFill>
          <p:spPr>
            <a:xfrm>
              <a:off x="7610062" y="3129856"/>
              <a:ext cx="124932" cy="150373"/>
            </a:xfrm>
            <a:prstGeom prst="rect">
              <a:avLst/>
            </a:prstGeom>
          </p:spPr>
        </p:pic>
        <p:pic>
          <p:nvPicPr>
            <p:cNvPr id="140" name="object 140"/>
            <p:cNvPicPr/>
            <p:nvPr/>
          </p:nvPicPr>
          <p:blipFill>
            <a:blip r:embed="rId78" cstate="print"/>
            <a:stretch>
              <a:fillRect/>
            </a:stretch>
          </p:blipFill>
          <p:spPr>
            <a:xfrm>
              <a:off x="7404941" y="3222830"/>
              <a:ext cx="115231" cy="133631"/>
            </a:xfrm>
            <a:prstGeom prst="rect">
              <a:avLst/>
            </a:prstGeom>
          </p:spPr>
        </p:pic>
        <p:pic>
          <p:nvPicPr>
            <p:cNvPr id="141" name="object 141"/>
            <p:cNvPicPr/>
            <p:nvPr/>
          </p:nvPicPr>
          <p:blipFill>
            <a:blip r:embed="rId79"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lang="sv-FI" sz="2118" noProof="0" dirty="0"/>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lang="sv-FI" sz="2118" noProof="0" dirty="0"/>
            </a:p>
          </p:txBody>
        </p:sp>
      </p:grpSp>
      <p:sp>
        <p:nvSpPr>
          <p:cNvPr id="145" name="object 145"/>
          <p:cNvSpPr txBox="1"/>
          <p:nvPr/>
        </p:nvSpPr>
        <p:spPr>
          <a:xfrm>
            <a:off x="1851388" y="2460225"/>
            <a:ext cx="1644848" cy="373413"/>
          </a:xfrm>
          <a:prstGeom prst="rect">
            <a:avLst/>
          </a:prstGeom>
        </p:spPr>
        <p:txBody>
          <a:bodyPr vert="horz" wrap="square" lIns="0" tIns="20171" rIns="0" bIns="0" rtlCol="0">
            <a:spAutoFit/>
          </a:bodyPr>
          <a:lstStyle/>
          <a:p>
            <a:pPr marL="14942" algn="ctr">
              <a:spcBef>
                <a:spcPts val="159"/>
              </a:spcBef>
            </a:pPr>
            <a:r>
              <a:rPr lang="sv-FI" sz="2294" b="1" spc="-141" noProof="0" dirty="0">
                <a:solidFill>
                  <a:srgbClr val="F53245"/>
                </a:solidFill>
                <a:latin typeface="Arial Black" panose="020B0A04020102020204" pitchFamily="34" charset="0"/>
                <a:cs typeface="Arial" panose="020B0604020202020204" pitchFamily="34" charset="0"/>
              </a:rPr>
              <a:t>2 978</a:t>
            </a:r>
            <a:r>
              <a:rPr lang="sv-FI" sz="2294" b="1" spc="-176" noProof="0" dirty="0">
                <a:solidFill>
                  <a:srgbClr val="F53245"/>
                </a:solidFill>
                <a:latin typeface="Arial Black" panose="020B0A04020102020204" pitchFamily="34" charset="0"/>
                <a:cs typeface="Arial" panose="020B0604020202020204" pitchFamily="34" charset="0"/>
              </a:rPr>
              <a:t> </a:t>
            </a:r>
            <a:r>
              <a:rPr lang="sv-FI" sz="2294" b="1" spc="-29" noProof="0" dirty="0">
                <a:solidFill>
                  <a:srgbClr val="F53245"/>
                </a:solidFill>
                <a:latin typeface="Arial Black" panose="020B0A04020102020204" pitchFamily="34" charset="0"/>
                <a:cs typeface="Arial" panose="020B0604020202020204" pitchFamily="34" charset="0"/>
              </a:rPr>
              <a:t>000</a:t>
            </a:r>
            <a:endParaRPr lang="sv-FI" sz="2294" b="1" noProof="0" dirty="0">
              <a:latin typeface="Arial Black" panose="020B0A04020102020204" pitchFamily="34" charset="0"/>
              <a:cs typeface="Arial" panose="020B0604020202020204" pitchFamily="34" charset="0"/>
            </a:endParaRPr>
          </a:p>
        </p:txBody>
      </p:sp>
      <p:sp>
        <p:nvSpPr>
          <p:cNvPr id="152" name="Suorakulmio 151">
            <a:extLst>
              <a:ext uri="{FF2B5EF4-FFF2-40B4-BE49-F238E27FC236}">
                <a16:creationId xmlns:a16="http://schemas.microsoft.com/office/drawing/2014/main" id="{DA3565E1-4279-ABF2-A968-2E5694B21332}"/>
              </a:ext>
            </a:extLst>
          </p:cNvPr>
          <p:cNvSpPr/>
          <p:nvPr/>
        </p:nvSpPr>
        <p:spPr>
          <a:xfrm>
            <a:off x="917591" y="876300"/>
            <a:ext cx="10736526" cy="5292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598310" y="3596406"/>
            <a:ext cx="2703278" cy="816506"/>
          </a:xfrm>
          <a:prstGeom prst="rect">
            <a:avLst/>
          </a:prstGeom>
          <a:noFill/>
        </p:spPr>
        <p:txBody>
          <a:bodyPr wrap="square" rtlCol="0">
            <a:spAutoFit/>
          </a:bodyPr>
          <a:lstStyle/>
          <a:p>
            <a:pPr algn="ctr"/>
            <a:r>
              <a:rPr lang="sv-FI" sz="2353" b="1" noProof="0" dirty="0">
                <a:solidFill>
                  <a:schemeClr val="bg1"/>
                </a:solidFill>
                <a:latin typeface="Arial Black" panose="020B0A04020102020204" pitchFamily="34" charset="0"/>
                <a:cs typeface="Arial" panose="020B0604020202020204" pitchFamily="34" charset="0"/>
              </a:rPr>
              <a:t>Nästan </a:t>
            </a:r>
            <a:r>
              <a:rPr lang="sv-FI" sz="4706" b="1" noProof="0" dirty="0">
                <a:solidFill>
                  <a:schemeClr val="bg1"/>
                </a:solidFill>
                <a:latin typeface="Arial Black" panose="020B0A04020102020204" pitchFamily="34" charset="0"/>
                <a:cs typeface="Arial" panose="020B0604020202020204" pitchFamily="34" charset="0"/>
              </a:rPr>
              <a:t>100</a:t>
            </a:r>
          </a:p>
        </p:txBody>
      </p:sp>
      <p:pic>
        <p:nvPicPr>
          <p:cNvPr id="155" name="Kuva 154" descr="Kuva, joka sisältää kohteen teksti, Fontti, kuvakaappaus, muotoilu&#10;&#10;Tekoälyllä luotu sisältö saattaa olla virheellistä.">
            <a:extLst>
              <a:ext uri="{FF2B5EF4-FFF2-40B4-BE49-F238E27FC236}">
                <a16:creationId xmlns:a16="http://schemas.microsoft.com/office/drawing/2014/main" id="{239BBE4E-362C-16F9-EEC6-0A0487D9F707}"/>
              </a:ext>
            </a:extLst>
          </p:cNvPr>
          <p:cNvPicPr>
            <a:picLocks noChangeAspect="1"/>
          </p:cNvPicPr>
          <p:nvPr/>
        </p:nvPicPr>
        <p:blipFill>
          <a:blip r:embed="rId80"/>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Kuva 11" descr="Kuva, joka sisältää kohteen Ihmisen kasvot, henkilö, vaate, sisä-&#10;&#10;Tekoälyllä luotu sisältö voi olla virheellistä.">
            <a:extLst>
              <a:ext uri="{FF2B5EF4-FFF2-40B4-BE49-F238E27FC236}">
                <a16:creationId xmlns:a16="http://schemas.microsoft.com/office/drawing/2014/main" id="{72C76AB7-899F-5210-D985-B78AC0BF0FF3}"/>
              </a:ext>
            </a:extLst>
          </p:cNvPr>
          <p:cNvPicPr>
            <a:picLocks noChangeAspect="1"/>
          </p:cNvPicPr>
          <p:nvPr/>
        </p:nvPicPr>
        <p:blipFill>
          <a:blip r:embed="rId2">
            <a:extLst>
              <a:ext uri="{28A0092B-C50C-407E-A947-70E740481C1C}">
                <a14:useLocalDpi xmlns:a14="http://schemas.microsoft.com/office/drawing/2010/main" val="0"/>
              </a:ext>
            </a:extLst>
          </a:blip>
          <a:srcRect t="12732" b="2698"/>
          <a:stretch>
            <a:fillRect/>
          </a:stretch>
        </p:blipFill>
        <p:spPr>
          <a:xfrm>
            <a:off x="0" y="0"/>
            <a:ext cx="12192000" cy="6873908"/>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sv-FI" noProof="0" smtClean="0"/>
              <a:t>4</a:t>
            </a:fld>
            <a:endParaRPr lang="sv-FI" noProof="0" dirty="0"/>
          </a:p>
        </p:txBody>
      </p:sp>
      <p:sp>
        <p:nvSpPr>
          <p:cNvPr id="8" name="Tekstiruutu 7">
            <a:extLst>
              <a:ext uri="{FF2B5EF4-FFF2-40B4-BE49-F238E27FC236}">
                <a16:creationId xmlns:a16="http://schemas.microsoft.com/office/drawing/2014/main" id="{AAC07911-BAAB-22EB-EE43-50E8E18FDB58}"/>
              </a:ext>
            </a:extLst>
          </p:cNvPr>
          <p:cNvSpPr txBox="1"/>
          <p:nvPr/>
        </p:nvSpPr>
        <p:spPr>
          <a:xfrm>
            <a:off x="361950" y="5017134"/>
            <a:ext cx="5947410" cy="1477328"/>
          </a:xfrm>
          <a:prstGeom prst="rect">
            <a:avLst/>
          </a:prstGeom>
          <a:noFill/>
          <a:effectLst>
            <a:outerShdw blurRad="50800" dist="50800" dir="5400000" algn="ctr" rotWithShape="0">
              <a:schemeClr val="tx1">
                <a:alpha val="31000"/>
              </a:schemeClr>
            </a:outerShdw>
          </a:effectLst>
        </p:spPr>
        <p:txBody>
          <a:bodyPr wrap="square">
            <a:spAutoFit/>
          </a:bodyPr>
          <a:lstStyle/>
          <a:p>
            <a:r>
              <a:rPr lang="sv-FI" b="1" noProof="0" dirty="0">
                <a:solidFill>
                  <a:schemeClr val="bg1"/>
                </a:solidFill>
                <a:effectLst>
                  <a:outerShdw blurRad="50800" dist="38100" algn="l" rotWithShape="0">
                    <a:prstClr val="black">
                      <a:alpha val="40000"/>
                    </a:prstClr>
                  </a:outerShdw>
                </a:effectLst>
              </a:rPr>
              <a:t>Abeba </a:t>
            </a:r>
            <a:r>
              <a:rPr lang="sv-FI" b="1" noProof="0" dirty="0" err="1">
                <a:solidFill>
                  <a:schemeClr val="bg1"/>
                </a:solidFill>
                <a:effectLst>
                  <a:outerShdw blurRad="50800" dist="38100" algn="l" rotWithShape="0">
                    <a:prstClr val="black">
                      <a:alpha val="40000"/>
                    </a:prstClr>
                  </a:outerShdw>
                </a:effectLst>
              </a:rPr>
              <a:t>Gebru</a:t>
            </a:r>
            <a:r>
              <a:rPr lang="sv-FI" b="1" noProof="0" dirty="0">
                <a:solidFill>
                  <a:schemeClr val="bg1"/>
                </a:solidFill>
                <a:effectLst>
                  <a:outerShdw blurRad="50800" dist="38100" algn="l" rotWithShape="0">
                    <a:prstClr val="black">
                      <a:alpha val="40000"/>
                    </a:prstClr>
                  </a:outerShdw>
                </a:effectLst>
              </a:rPr>
              <a:t>, 45, och hennes son </a:t>
            </a:r>
            <a:r>
              <a:rPr lang="sv-FI" b="1" noProof="0" dirty="0" err="1">
                <a:solidFill>
                  <a:schemeClr val="bg1"/>
                </a:solidFill>
                <a:effectLst>
                  <a:outerShdw blurRad="50800" dist="38100" algn="l" rotWithShape="0">
                    <a:prstClr val="black">
                      <a:alpha val="40000"/>
                    </a:prstClr>
                  </a:outerShdw>
                </a:effectLst>
              </a:rPr>
              <a:t>Yeabira</a:t>
            </a:r>
            <a:r>
              <a:rPr lang="sv-FI" b="1" noProof="0" dirty="0">
                <a:solidFill>
                  <a:schemeClr val="bg1"/>
                </a:solidFill>
                <a:effectLst>
                  <a:outerShdw blurRad="50800" dist="38100" algn="l" rotWithShape="0">
                    <a:prstClr val="black">
                      <a:alpha val="40000"/>
                    </a:prstClr>
                  </a:outerShdw>
                </a:effectLst>
              </a:rPr>
              <a:t>, 10, har i fem år besökt rehabiliteringscentret för barn med funktionsnedsättningar i </a:t>
            </a:r>
            <a:r>
              <a:rPr lang="sv-FI" b="1" noProof="0" dirty="0" err="1">
                <a:solidFill>
                  <a:schemeClr val="bg1"/>
                </a:solidFill>
                <a:effectLst>
                  <a:outerShdw blurRad="50800" dist="38100" algn="l" rotWithShape="0">
                    <a:prstClr val="black">
                      <a:alpha val="40000"/>
                    </a:prstClr>
                  </a:outerShdw>
                </a:effectLst>
              </a:rPr>
              <a:t>Dessie</a:t>
            </a:r>
            <a:r>
              <a:rPr lang="sv-FI" b="1" noProof="0" dirty="0">
                <a:solidFill>
                  <a:schemeClr val="bg1"/>
                </a:solidFill>
                <a:effectLst>
                  <a:outerShdw blurRad="50800" dist="38100" algn="l" rotWithShape="0">
                    <a:prstClr val="black">
                      <a:alpha val="40000"/>
                    </a:prstClr>
                  </a:outerShdw>
                </a:effectLst>
              </a:rPr>
              <a:t> i Etiopien. </a:t>
            </a:r>
            <a:r>
              <a:rPr lang="sv-FI" b="1" noProof="0" dirty="0" err="1">
                <a:solidFill>
                  <a:schemeClr val="bg1"/>
                </a:solidFill>
                <a:effectLst>
                  <a:outerShdw blurRad="50800" dist="38100" algn="l" rotWithShape="0">
                    <a:prstClr val="black">
                      <a:alpha val="40000"/>
                    </a:prstClr>
                  </a:outerShdw>
                </a:effectLst>
              </a:rPr>
              <a:t>Yeabira</a:t>
            </a:r>
            <a:r>
              <a:rPr lang="sv-FI" b="1" noProof="0" dirty="0">
                <a:solidFill>
                  <a:schemeClr val="bg1"/>
                </a:solidFill>
                <a:effectLst>
                  <a:outerShdw blurRad="50800" dist="38100" algn="l" rotWithShape="0">
                    <a:prstClr val="black">
                      <a:alpha val="40000"/>
                    </a:prstClr>
                  </a:outerShdw>
                </a:effectLst>
              </a:rPr>
              <a:t> har fått fysioterapi och kan nu till exempel hålla ett instrument i handen och spela det.</a:t>
            </a:r>
          </a:p>
        </p:txBody>
      </p:sp>
      <p:pic>
        <p:nvPicPr>
          <p:cNvPr id="2" name="Kuva 1" descr="Kuva, joka sisältää kohteen symboli, teksti, logo, muotoilu&#10;&#10;Kuvaus luotu automaattisesti">
            <a:extLst>
              <a:ext uri="{FF2B5EF4-FFF2-40B4-BE49-F238E27FC236}">
                <a16:creationId xmlns:a16="http://schemas.microsoft.com/office/drawing/2014/main" id="{DB38EDF4-B454-9AFD-73AB-8F7D53F63344}"/>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69D73E-74A1-4149-2255-925522B95342}"/>
              </a:ext>
            </a:extLst>
          </p:cNvPr>
          <p:cNvSpPr>
            <a:spLocks noGrp="1"/>
          </p:cNvSpPr>
          <p:nvPr>
            <p:ph sz="half" idx="2"/>
          </p:nvPr>
        </p:nvSpPr>
        <p:spPr>
          <a:xfrm>
            <a:off x="8128178" y="2957482"/>
            <a:ext cx="3558605" cy="3330584"/>
          </a:xfrm>
        </p:spPr>
        <p:txBody>
          <a:bodyPr vert="horz" lIns="91440" tIns="45720" rIns="91440" bIns="45720" rtlCol="0" anchor="t">
            <a:normAutofit fontScale="62500" lnSpcReduction="20000"/>
          </a:bodyPr>
          <a:lstStyle/>
          <a:p>
            <a:pPr>
              <a:lnSpc>
                <a:spcPct val="120000"/>
              </a:lnSpc>
            </a:pPr>
            <a:r>
              <a:rPr lang="sv-FI" sz="3800" noProof="0" dirty="0"/>
              <a:t>Vårt arbete runt om i världen är indelat i </a:t>
            </a:r>
            <a:br>
              <a:rPr lang="sv-FI" sz="3800" noProof="0" dirty="0"/>
            </a:br>
            <a:r>
              <a:rPr lang="sv-FI" sz="3800" noProof="0" dirty="0"/>
              <a:t>sex korgar enligt tema.</a:t>
            </a:r>
          </a:p>
          <a:p>
            <a:pPr>
              <a:lnSpc>
                <a:spcPct val="120000"/>
              </a:lnSpc>
            </a:pPr>
            <a:r>
              <a:rPr lang="sv-FI" sz="3800" noProof="0" dirty="0"/>
              <a:t>I temakorgarna ingår även medarbetare och sakkunniga i såväl hemlandet som i olika delar av världen.</a:t>
            </a:r>
          </a:p>
          <a:p>
            <a:pPr>
              <a:lnSpc>
                <a:spcPct val="120000"/>
              </a:lnSpc>
            </a:pPr>
            <a:endParaRPr lang="sv-FI" sz="2400" noProof="0" dirty="0"/>
          </a:p>
        </p:txBody>
      </p:sp>
      <p:pic>
        <p:nvPicPr>
          <p:cNvPr id="13" name="Kuva 12" descr="Kuva, joka sisältää kohteen musta, pimeys&#10;&#10;Kuvaus luotu automaattisesti">
            <a:extLst>
              <a:ext uri="{FF2B5EF4-FFF2-40B4-BE49-F238E27FC236}">
                <a16:creationId xmlns:a16="http://schemas.microsoft.com/office/drawing/2014/main" id="{9ADAC392-8DF8-C899-6C95-586D2D041CFD}"/>
              </a:ext>
            </a:extLst>
          </p:cNvPr>
          <p:cNvPicPr>
            <a:picLocks noChangeAspect="1"/>
          </p:cNvPicPr>
          <p:nvPr/>
        </p:nvPicPr>
        <p:blipFill>
          <a:blip r:embed="rId3">
            <a:extLst>
              <a:ext uri="{28A0092B-C50C-407E-A947-70E740481C1C}">
                <a14:useLocalDpi xmlns:a14="http://schemas.microsoft.com/office/drawing/2010/main" val="0"/>
              </a:ext>
            </a:extLst>
          </a:blip>
          <a:srcRect t="22969" b="19175"/>
          <a:stretch/>
        </p:blipFill>
        <p:spPr>
          <a:xfrm>
            <a:off x="1982467" y="1325885"/>
            <a:ext cx="5808493" cy="5168577"/>
          </a:xfrm>
          <a:prstGeom prst="rect">
            <a:avLst/>
          </a:prstGeom>
        </p:spPr>
      </p:pic>
      <p:sp>
        <p:nvSpPr>
          <p:cNvPr id="14" name="Otsikko 1">
            <a:extLst>
              <a:ext uri="{FF2B5EF4-FFF2-40B4-BE49-F238E27FC236}">
                <a16:creationId xmlns:a16="http://schemas.microsoft.com/office/drawing/2014/main" id="{532BEF51-D174-272C-25AB-54F100FE7C47}"/>
              </a:ext>
            </a:extLst>
          </p:cNvPr>
          <p:cNvSpPr>
            <a:spLocks noGrp="1"/>
          </p:cNvSpPr>
          <p:nvPr>
            <p:ph type="title"/>
          </p:nvPr>
        </p:nvSpPr>
        <p:spPr>
          <a:xfrm>
            <a:off x="2162186" y="161921"/>
            <a:ext cx="5065095" cy="1019948"/>
          </a:xfrm>
        </p:spPr>
        <p:txBody>
          <a:bodyPr>
            <a:normAutofit/>
          </a:bodyPr>
          <a:lstStyle/>
          <a:p>
            <a:r>
              <a:rPr lang="sv-FI" noProof="0" dirty="0">
                <a:solidFill>
                  <a:schemeClr val="tx1"/>
                </a:solidFill>
                <a:latin typeface="Arial"/>
                <a:cs typeface="Arial"/>
              </a:rPr>
              <a:t>Vad är en temakorg?</a:t>
            </a:r>
          </a:p>
        </p:txBody>
      </p:sp>
      <p:sp>
        <p:nvSpPr>
          <p:cNvPr id="15" name="Tekstiruutu 14">
            <a:extLst>
              <a:ext uri="{FF2B5EF4-FFF2-40B4-BE49-F238E27FC236}">
                <a16:creationId xmlns:a16="http://schemas.microsoft.com/office/drawing/2014/main" id="{E1F3142B-8000-B12C-9E19-FD890A0CE85A}"/>
              </a:ext>
            </a:extLst>
          </p:cNvPr>
          <p:cNvSpPr txBox="1"/>
          <p:nvPr/>
        </p:nvSpPr>
        <p:spPr>
          <a:xfrm>
            <a:off x="2978677" y="4510913"/>
            <a:ext cx="1170611" cy="892552"/>
          </a:xfrm>
          <a:prstGeom prst="rect">
            <a:avLst/>
          </a:prstGeom>
          <a:noFill/>
        </p:spPr>
        <p:txBody>
          <a:bodyPr wrap="square" lIns="91440" tIns="45720" rIns="91440" bIns="45720" anchor="t">
            <a:spAutoFit/>
          </a:bodyPr>
          <a:lstStyle/>
          <a:p>
            <a:pPr algn="ctr"/>
            <a:r>
              <a:rPr lang="sv-FI" b="1" noProof="0" dirty="0"/>
              <a:t>Projekt</a:t>
            </a:r>
          </a:p>
          <a:p>
            <a:pPr algn="ctr"/>
            <a:r>
              <a:rPr lang="sv-FI" sz="3200" b="1" noProof="0" dirty="0">
                <a:solidFill>
                  <a:srgbClr val="F53246"/>
                </a:solidFill>
              </a:rPr>
              <a:t>1</a:t>
            </a:r>
            <a:endParaRPr lang="sv-FI" sz="3200" b="1" noProof="0" dirty="0">
              <a:solidFill>
                <a:srgbClr val="F53246"/>
              </a:solidFill>
              <a:cs typeface="Arial"/>
            </a:endParaRPr>
          </a:p>
        </p:txBody>
      </p:sp>
      <p:pic>
        <p:nvPicPr>
          <p:cNvPr id="16" name="Kuva 15">
            <a:extLst>
              <a:ext uri="{FF2B5EF4-FFF2-40B4-BE49-F238E27FC236}">
                <a16:creationId xmlns:a16="http://schemas.microsoft.com/office/drawing/2014/main" id="{2107972F-0569-0E0B-96CA-EB18829977CD}"/>
              </a:ext>
            </a:extLst>
          </p:cNvPr>
          <p:cNvPicPr>
            <a:picLocks noChangeAspect="1"/>
          </p:cNvPicPr>
          <p:nvPr/>
        </p:nvPicPr>
        <p:blipFill>
          <a:blip r:embed="rId4"/>
          <a:stretch>
            <a:fillRect/>
          </a:stretch>
        </p:blipFill>
        <p:spPr>
          <a:xfrm>
            <a:off x="4455444" y="3140545"/>
            <a:ext cx="853514" cy="962939"/>
          </a:xfrm>
          <a:prstGeom prst="rect">
            <a:avLst/>
          </a:prstGeom>
        </p:spPr>
      </p:pic>
      <p:sp>
        <p:nvSpPr>
          <p:cNvPr id="17" name="Tekstiruutu 16">
            <a:extLst>
              <a:ext uri="{FF2B5EF4-FFF2-40B4-BE49-F238E27FC236}">
                <a16:creationId xmlns:a16="http://schemas.microsoft.com/office/drawing/2014/main" id="{E356B881-EB61-998B-329D-9CEA82A78F56}"/>
              </a:ext>
            </a:extLst>
          </p:cNvPr>
          <p:cNvSpPr txBox="1"/>
          <p:nvPr/>
        </p:nvSpPr>
        <p:spPr>
          <a:xfrm>
            <a:off x="5586178" y="4508644"/>
            <a:ext cx="1170611" cy="892552"/>
          </a:xfrm>
          <a:prstGeom prst="rect">
            <a:avLst/>
          </a:prstGeom>
          <a:noFill/>
        </p:spPr>
        <p:txBody>
          <a:bodyPr wrap="square" lIns="91440" tIns="45720" rIns="91440" bIns="45720" anchor="t">
            <a:spAutoFit/>
          </a:bodyPr>
          <a:lstStyle/>
          <a:p>
            <a:pPr algn="ctr"/>
            <a:r>
              <a:rPr lang="sv-FI" b="1" noProof="0" dirty="0"/>
              <a:t>Projekt</a:t>
            </a:r>
          </a:p>
          <a:p>
            <a:pPr algn="ctr"/>
            <a:r>
              <a:rPr lang="sv-FI" sz="3200" b="1" noProof="0" dirty="0">
                <a:solidFill>
                  <a:srgbClr val="F53246"/>
                </a:solidFill>
              </a:rPr>
              <a:t>3</a:t>
            </a:r>
            <a:endParaRPr lang="sv-FI" sz="3200" b="1" noProof="0" dirty="0">
              <a:solidFill>
                <a:srgbClr val="F53246"/>
              </a:solidFill>
              <a:cs typeface="Arial"/>
            </a:endParaRPr>
          </a:p>
        </p:txBody>
      </p:sp>
      <p:sp>
        <p:nvSpPr>
          <p:cNvPr id="18" name="Tekstiruutu 17">
            <a:extLst>
              <a:ext uri="{FF2B5EF4-FFF2-40B4-BE49-F238E27FC236}">
                <a16:creationId xmlns:a16="http://schemas.microsoft.com/office/drawing/2014/main" id="{A0720E51-EFC8-F2B0-4B3F-C0CDB3253849}"/>
              </a:ext>
            </a:extLst>
          </p:cNvPr>
          <p:cNvSpPr txBox="1"/>
          <p:nvPr/>
        </p:nvSpPr>
        <p:spPr>
          <a:xfrm>
            <a:off x="3082702" y="5396432"/>
            <a:ext cx="3640351" cy="707886"/>
          </a:xfrm>
          <a:prstGeom prst="rect">
            <a:avLst/>
          </a:prstGeom>
          <a:noFill/>
          <a:ln>
            <a:noFill/>
          </a:ln>
        </p:spPr>
        <p:txBody>
          <a:bodyPr wrap="square" lIns="91440" tIns="45720" rIns="91440" bIns="45720" anchor="t">
            <a:spAutoFit/>
          </a:bodyPr>
          <a:lstStyle/>
          <a:p>
            <a:pPr algn="ctr"/>
            <a:r>
              <a:rPr lang="sv-FI" sz="2000" noProof="0" dirty="0">
                <a:cs typeface="Arial"/>
              </a:rPr>
              <a:t>Temakorgen stöder </a:t>
            </a:r>
            <a:br>
              <a:rPr lang="sv-FI" sz="2000" noProof="0" dirty="0">
                <a:cs typeface="Arial"/>
              </a:rPr>
            </a:br>
            <a:r>
              <a:rPr lang="sv-FI" sz="2000" noProof="0" dirty="0">
                <a:cs typeface="Arial"/>
              </a:rPr>
              <a:t>församlingens missionsarbete</a:t>
            </a:r>
          </a:p>
        </p:txBody>
      </p:sp>
      <p:sp>
        <p:nvSpPr>
          <p:cNvPr id="19" name="Tekstiruutu 18">
            <a:extLst>
              <a:ext uri="{FF2B5EF4-FFF2-40B4-BE49-F238E27FC236}">
                <a16:creationId xmlns:a16="http://schemas.microsoft.com/office/drawing/2014/main" id="{F5552098-60F5-77AA-500D-ADF9EAAC1DFD}"/>
              </a:ext>
            </a:extLst>
          </p:cNvPr>
          <p:cNvSpPr txBox="1"/>
          <p:nvPr/>
        </p:nvSpPr>
        <p:spPr>
          <a:xfrm>
            <a:off x="4322632" y="4498457"/>
            <a:ext cx="1170611" cy="892552"/>
          </a:xfrm>
          <a:prstGeom prst="rect">
            <a:avLst/>
          </a:prstGeom>
          <a:noFill/>
        </p:spPr>
        <p:txBody>
          <a:bodyPr wrap="square" lIns="91440" tIns="45720" rIns="91440" bIns="45720" anchor="t">
            <a:spAutoFit/>
          </a:bodyPr>
          <a:lstStyle/>
          <a:p>
            <a:pPr algn="ctr"/>
            <a:r>
              <a:rPr lang="sv-FI" b="1" noProof="0" dirty="0"/>
              <a:t>Projekt</a:t>
            </a:r>
          </a:p>
          <a:p>
            <a:pPr algn="ctr"/>
            <a:r>
              <a:rPr lang="sv-FI" sz="3200" b="1" noProof="0" dirty="0">
                <a:solidFill>
                  <a:srgbClr val="F53246"/>
                </a:solidFill>
              </a:rPr>
              <a:t>2</a:t>
            </a:r>
            <a:endParaRPr lang="sv-FI" sz="3200" b="1" noProof="0" dirty="0">
              <a:solidFill>
                <a:srgbClr val="F53246"/>
              </a:solidFill>
              <a:cs typeface="Arial"/>
            </a:endParaRPr>
          </a:p>
        </p:txBody>
      </p:sp>
      <p:pic>
        <p:nvPicPr>
          <p:cNvPr id="21" name="Kuva 20">
            <a:extLst>
              <a:ext uri="{FF2B5EF4-FFF2-40B4-BE49-F238E27FC236}">
                <a16:creationId xmlns:a16="http://schemas.microsoft.com/office/drawing/2014/main" id="{13F1A81E-E96B-E00C-5ADF-6332EF026FD6}"/>
              </a:ext>
            </a:extLst>
          </p:cNvPr>
          <p:cNvPicPr>
            <a:picLocks noChangeAspect="1"/>
          </p:cNvPicPr>
          <p:nvPr/>
        </p:nvPicPr>
        <p:blipFill>
          <a:blip r:embed="rId5"/>
          <a:stretch>
            <a:fillRect/>
          </a:stretch>
        </p:blipFill>
        <p:spPr>
          <a:xfrm>
            <a:off x="3203712" y="3173855"/>
            <a:ext cx="774924" cy="795471"/>
          </a:xfrm>
          <a:prstGeom prst="rect">
            <a:avLst/>
          </a:prstGeom>
        </p:spPr>
      </p:pic>
      <p:sp>
        <p:nvSpPr>
          <p:cNvPr id="22" name="Tekstiruutu 21">
            <a:extLst>
              <a:ext uri="{FF2B5EF4-FFF2-40B4-BE49-F238E27FC236}">
                <a16:creationId xmlns:a16="http://schemas.microsoft.com/office/drawing/2014/main" id="{2F3CBC7F-E250-B28A-C949-8B13682C8985}"/>
              </a:ext>
            </a:extLst>
          </p:cNvPr>
          <p:cNvSpPr txBox="1"/>
          <p:nvPr/>
        </p:nvSpPr>
        <p:spPr>
          <a:xfrm>
            <a:off x="3060318" y="3913185"/>
            <a:ext cx="1007327" cy="461665"/>
          </a:xfrm>
          <a:prstGeom prst="rect">
            <a:avLst/>
          </a:prstGeom>
          <a:noFill/>
        </p:spPr>
        <p:txBody>
          <a:bodyPr wrap="square" lIns="91440" tIns="45720" rIns="91440" bIns="45720" anchor="t">
            <a:spAutoFit/>
          </a:bodyPr>
          <a:lstStyle/>
          <a:p>
            <a:pPr algn="ctr"/>
            <a:r>
              <a:rPr lang="sv-FI" sz="1200" noProof="0" dirty="0"/>
              <a:t>Sakkunniga </a:t>
            </a:r>
          </a:p>
          <a:p>
            <a:pPr algn="ctr"/>
            <a:r>
              <a:rPr lang="sv-FI" sz="1200" noProof="0" dirty="0"/>
              <a:t>i Finland</a:t>
            </a:r>
            <a:endParaRPr lang="sv-FI" sz="1200" noProof="0" dirty="0">
              <a:cs typeface="Arial"/>
            </a:endParaRPr>
          </a:p>
        </p:txBody>
      </p:sp>
      <p:sp>
        <p:nvSpPr>
          <p:cNvPr id="23" name="Tekstiruutu 22">
            <a:extLst>
              <a:ext uri="{FF2B5EF4-FFF2-40B4-BE49-F238E27FC236}">
                <a16:creationId xmlns:a16="http://schemas.microsoft.com/office/drawing/2014/main" id="{D626B7DD-5F8D-5FD0-50AF-B9A853A3F717}"/>
              </a:ext>
            </a:extLst>
          </p:cNvPr>
          <p:cNvSpPr txBox="1"/>
          <p:nvPr/>
        </p:nvSpPr>
        <p:spPr>
          <a:xfrm>
            <a:off x="4006688" y="4100845"/>
            <a:ext cx="1745979" cy="233397"/>
          </a:xfrm>
          <a:prstGeom prst="rect">
            <a:avLst/>
          </a:prstGeom>
          <a:noFill/>
        </p:spPr>
        <p:txBody>
          <a:bodyPr wrap="square" lIns="91440" tIns="45720" rIns="91440" bIns="45720" anchor="t">
            <a:spAutoFit/>
          </a:bodyPr>
          <a:lstStyle/>
          <a:p>
            <a:pPr algn="ctr">
              <a:lnSpc>
                <a:spcPts val="1100"/>
              </a:lnSpc>
            </a:pPr>
            <a:r>
              <a:rPr lang="sv-FI" sz="1200" noProof="0" dirty="0"/>
              <a:t>Missionärer</a:t>
            </a:r>
          </a:p>
        </p:txBody>
      </p:sp>
      <p:pic>
        <p:nvPicPr>
          <p:cNvPr id="26" name="Kuva 25">
            <a:extLst>
              <a:ext uri="{FF2B5EF4-FFF2-40B4-BE49-F238E27FC236}">
                <a16:creationId xmlns:a16="http://schemas.microsoft.com/office/drawing/2014/main" id="{4095292F-8B12-2E3F-24B3-6617D047ECB0}"/>
              </a:ext>
            </a:extLst>
          </p:cNvPr>
          <p:cNvPicPr>
            <a:picLocks noChangeAspect="1"/>
          </p:cNvPicPr>
          <p:nvPr/>
        </p:nvPicPr>
        <p:blipFill>
          <a:blip r:embed="rId6"/>
          <a:stretch>
            <a:fillRect/>
          </a:stretch>
        </p:blipFill>
        <p:spPr>
          <a:xfrm>
            <a:off x="6027800" y="3058747"/>
            <a:ext cx="568820" cy="818250"/>
          </a:xfrm>
          <a:prstGeom prst="rect">
            <a:avLst/>
          </a:prstGeom>
        </p:spPr>
      </p:pic>
      <p:sp>
        <p:nvSpPr>
          <p:cNvPr id="29" name="Tekstiruutu 28">
            <a:extLst>
              <a:ext uri="{FF2B5EF4-FFF2-40B4-BE49-F238E27FC236}">
                <a16:creationId xmlns:a16="http://schemas.microsoft.com/office/drawing/2014/main" id="{3DD1CC77-CAD6-D2D4-5AAA-242B3CEA11BC}"/>
              </a:ext>
            </a:extLst>
          </p:cNvPr>
          <p:cNvSpPr txBox="1"/>
          <p:nvPr/>
        </p:nvSpPr>
        <p:spPr>
          <a:xfrm>
            <a:off x="5555238" y="3886255"/>
            <a:ext cx="1490844" cy="515526"/>
          </a:xfrm>
          <a:prstGeom prst="rect">
            <a:avLst/>
          </a:prstGeom>
          <a:noFill/>
        </p:spPr>
        <p:txBody>
          <a:bodyPr wrap="square" lIns="91440" tIns="45720" rIns="91440" bIns="45720" anchor="t">
            <a:spAutoFit/>
          </a:bodyPr>
          <a:lstStyle/>
          <a:p>
            <a:pPr algn="ctr">
              <a:lnSpc>
                <a:spcPts val="1100"/>
              </a:lnSpc>
            </a:pPr>
            <a:r>
              <a:rPr lang="sv-FI" sz="1200" noProof="0" dirty="0"/>
              <a:t>Pastor, diakon </a:t>
            </a:r>
            <a:br>
              <a:rPr lang="sv-FI" sz="1200" noProof="0" dirty="0"/>
            </a:br>
            <a:r>
              <a:rPr lang="sv-FI" sz="1200" noProof="0" dirty="0"/>
              <a:t>eller annan lokal medarbetare</a:t>
            </a:r>
            <a:endParaRPr lang="sv-FI" sz="1200" noProof="0" dirty="0">
              <a:cs typeface="Arial"/>
            </a:endParaRPr>
          </a:p>
        </p:txBody>
      </p:sp>
      <p:pic>
        <p:nvPicPr>
          <p:cNvPr id="33" name="Kuva 32" descr="Kuva, joka sisältää kohteen symboli, kuvakaappaus, ympyrä, Grafiikka&#10;&#10;Kuvaus luotu automaattisesti">
            <a:extLst>
              <a:ext uri="{FF2B5EF4-FFF2-40B4-BE49-F238E27FC236}">
                <a16:creationId xmlns:a16="http://schemas.microsoft.com/office/drawing/2014/main" id="{F054D436-BE0E-EA0B-B67D-AA296F85DCB7}"/>
              </a:ext>
            </a:extLst>
          </p:cNvPr>
          <p:cNvPicPr/>
          <p:nvPr/>
        </p:nvPicPr>
        <p:blipFill>
          <a:blip r:embed="rId7">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4141905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F043-CE7E-967A-2AF7-856E4311B931}"/>
            </a:ext>
          </a:extLst>
        </p:cNvPr>
        <p:cNvGrpSpPr/>
        <p:nvPr/>
      </p:nvGrpSpPr>
      <p:grpSpPr>
        <a:xfrm>
          <a:off x="0" y="0"/>
          <a:ext cx="0" cy="0"/>
          <a:chOff x="0" y="0"/>
          <a:chExt cx="0" cy="0"/>
        </a:xfrm>
      </p:grpSpPr>
      <p:sp>
        <p:nvSpPr>
          <p:cNvPr id="12" name="Suorakulmio 11">
            <a:extLst>
              <a:ext uri="{FF2B5EF4-FFF2-40B4-BE49-F238E27FC236}">
                <a16:creationId xmlns:a16="http://schemas.microsoft.com/office/drawing/2014/main" id="{A7728C09-EBBC-E1C3-014A-333051F045EA}"/>
              </a:ext>
            </a:extLst>
          </p:cNvPr>
          <p:cNvSpPr/>
          <p:nvPr/>
        </p:nvSpPr>
        <p:spPr>
          <a:xfrm>
            <a:off x="1965960" y="921140"/>
            <a:ext cx="8415735"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pic>
        <p:nvPicPr>
          <p:cNvPr id="11" name="Kuva 10" descr="Kuva, joka sisältää kohteen musta, pimeys&#10;&#10;Tekoälyn generoima sisältö voi olla virheellistä.">
            <a:extLst>
              <a:ext uri="{FF2B5EF4-FFF2-40B4-BE49-F238E27FC236}">
                <a16:creationId xmlns:a16="http://schemas.microsoft.com/office/drawing/2014/main" id="{FD04F44C-9691-3CA5-5EB9-C66A6BF21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7370" y="3899490"/>
            <a:ext cx="1928437" cy="2077613"/>
          </a:xfrm>
          <a:prstGeom prst="rect">
            <a:avLst/>
          </a:prstGeom>
        </p:spPr>
      </p:pic>
      <p:pic>
        <p:nvPicPr>
          <p:cNvPr id="17" name="Kuva 16" descr="Kuva, joka sisältää kohteen musta, pimeys&#10;&#10;Tekoälyn generoima sisältö voi olla virheellistä.">
            <a:extLst>
              <a:ext uri="{FF2B5EF4-FFF2-40B4-BE49-F238E27FC236}">
                <a16:creationId xmlns:a16="http://schemas.microsoft.com/office/drawing/2014/main" id="{D7B472A7-3FD4-E449-1AB6-86E281519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741" y="3899490"/>
            <a:ext cx="1928437" cy="2077613"/>
          </a:xfrm>
          <a:prstGeom prst="rect">
            <a:avLst/>
          </a:prstGeom>
        </p:spPr>
      </p:pic>
      <p:pic>
        <p:nvPicPr>
          <p:cNvPr id="19" name="Kuva 18" descr="Kuva, joka sisältää kohteen musta, pimeys&#10;&#10;Tekoälyn generoima sisältö voi olla virheellistä.">
            <a:extLst>
              <a:ext uri="{FF2B5EF4-FFF2-40B4-BE49-F238E27FC236}">
                <a16:creationId xmlns:a16="http://schemas.microsoft.com/office/drawing/2014/main" id="{0089D66D-9BEE-7FCE-7A95-BD95F5220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829" y="1129285"/>
            <a:ext cx="1928437" cy="2077613"/>
          </a:xfrm>
          <a:prstGeom prst="rect">
            <a:avLst/>
          </a:prstGeom>
        </p:spPr>
      </p:pic>
      <p:pic>
        <p:nvPicPr>
          <p:cNvPr id="22" name="Kuva 21" descr="Kuva, joka sisältää kohteen musta, pimeys&#10;&#10;Tekoälyn generoima sisältö voi olla virheellistä.">
            <a:extLst>
              <a:ext uri="{FF2B5EF4-FFF2-40B4-BE49-F238E27FC236}">
                <a16:creationId xmlns:a16="http://schemas.microsoft.com/office/drawing/2014/main" id="{D5DAC5E6-EA01-64A4-ECC8-4837949E6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1757" y="1129285"/>
            <a:ext cx="1928437" cy="2077613"/>
          </a:xfrm>
          <a:prstGeom prst="rect">
            <a:avLst/>
          </a:prstGeom>
        </p:spPr>
      </p:pic>
      <p:pic>
        <p:nvPicPr>
          <p:cNvPr id="27" name="Kuva 26" descr="Kuva, joka sisältää kohteen musta, pimeys&#10;&#10;Tekoälyn generoima sisältö voi olla virheellistä.">
            <a:extLst>
              <a:ext uri="{FF2B5EF4-FFF2-40B4-BE49-F238E27FC236}">
                <a16:creationId xmlns:a16="http://schemas.microsoft.com/office/drawing/2014/main" id="{B8B7EBA2-BD1D-545F-564B-2393459BD8E2}"/>
              </a:ext>
            </a:extLst>
          </p:cNvPr>
          <p:cNvPicPr>
            <a:picLocks noChangeAspect="1"/>
          </p:cNvPicPr>
          <p:nvPr/>
        </p:nvPicPr>
        <p:blipFill>
          <a:blip r:embed="rId6">
            <a:extLst>
              <a:ext uri="{28A0092B-C50C-407E-A947-70E740481C1C}">
                <a14:useLocalDpi xmlns:a14="http://schemas.microsoft.com/office/drawing/2010/main" val="0"/>
              </a:ext>
            </a:extLst>
          </a:blip>
          <a:srcRect l="27594" t="57223" r="24306" b="4734"/>
          <a:stretch/>
        </p:blipFill>
        <p:spPr>
          <a:xfrm>
            <a:off x="8564666" y="5088367"/>
            <a:ext cx="927591" cy="790378"/>
          </a:xfrm>
          <a:prstGeom prst="rect">
            <a:avLst/>
          </a:prstGeom>
        </p:spPr>
      </p:pic>
      <p:sp>
        <p:nvSpPr>
          <p:cNvPr id="2" name="Otsikko 1">
            <a:extLst>
              <a:ext uri="{FF2B5EF4-FFF2-40B4-BE49-F238E27FC236}">
                <a16:creationId xmlns:a16="http://schemas.microsoft.com/office/drawing/2014/main" id="{8B282ACB-F95C-A4DA-24A3-503D79A420C2}"/>
              </a:ext>
            </a:extLst>
          </p:cNvPr>
          <p:cNvSpPr>
            <a:spLocks noGrp="1"/>
          </p:cNvSpPr>
          <p:nvPr>
            <p:ph type="title"/>
          </p:nvPr>
        </p:nvSpPr>
        <p:spPr>
          <a:xfrm>
            <a:off x="1734601" y="11262"/>
            <a:ext cx="8741230" cy="869636"/>
          </a:xfrm>
        </p:spPr>
        <p:txBody>
          <a:bodyPr/>
          <a:lstStyle/>
          <a:p>
            <a:pPr algn="ctr"/>
            <a:r>
              <a:rPr lang="sv-FI" noProof="0" dirty="0">
                <a:solidFill>
                  <a:schemeClr val="tx1"/>
                </a:solidFill>
                <a:latin typeface="Arial"/>
                <a:cs typeface="Arial"/>
              </a:rPr>
              <a:t>Temakorgar</a:t>
            </a:r>
            <a:endParaRPr lang="sv-FI" noProof="0" dirty="0">
              <a:solidFill>
                <a:schemeClr val="tx1"/>
              </a:solidFill>
            </a:endParaRPr>
          </a:p>
        </p:txBody>
      </p:sp>
      <p:sp>
        <p:nvSpPr>
          <p:cNvPr id="29" name="Suorakulmio 28">
            <a:extLst>
              <a:ext uri="{FF2B5EF4-FFF2-40B4-BE49-F238E27FC236}">
                <a16:creationId xmlns:a16="http://schemas.microsoft.com/office/drawing/2014/main" id="{BBE87C3B-3C9F-F4D2-2C89-0F1566FB81D2}"/>
              </a:ext>
            </a:extLst>
          </p:cNvPr>
          <p:cNvSpPr/>
          <p:nvPr/>
        </p:nvSpPr>
        <p:spPr>
          <a:xfrm>
            <a:off x="8108956" y="4726488"/>
            <a:ext cx="1750104" cy="240383"/>
          </a:xfrm>
          <a:prstGeom prst="rect">
            <a:avLst/>
          </a:prstGeom>
          <a:solidFill>
            <a:srgbClr val="1179A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30" name="Suorakulmio 29">
            <a:extLst>
              <a:ext uri="{FF2B5EF4-FFF2-40B4-BE49-F238E27FC236}">
                <a16:creationId xmlns:a16="http://schemas.microsoft.com/office/drawing/2014/main" id="{1871A68E-93F5-F8DF-CBB1-5E5CB458ABD3}"/>
              </a:ext>
            </a:extLst>
          </p:cNvPr>
          <p:cNvSpPr/>
          <p:nvPr/>
        </p:nvSpPr>
        <p:spPr>
          <a:xfrm>
            <a:off x="5235569" y="1963166"/>
            <a:ext cx="1752509" cy="238125"/>
          </a:xfrm>
          <a:prstGeom prst="rect">
            <a:avLst/>
          </a:prstGeom>
          <a:solidFill>
            <a:srgbClr val="9039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31" name="Suorakulmio 30">
            <a:extLst>
              <a:ext uri="{FF2B5EF4-FFF2-40B4-BE49-F238E27FC236}">
                <a16:creationId xmlns:a16="http://schemas.microsoft.com/office/drawing/2014/main" id="{673C8600-081B-8CF6-7AF9-4131336B43A6}"/>
              </a:ext>
            </a:extLst>
          </p:cNvPr>
          <p:cNvSpPr/>
          <p:nvPr/>
        </p:nvSpPr>
        <p:spPr>
          <a:xfrm>
            <a:off x="2349494" y="4728746"/>
            <a:ext cx="1752509" cy="238125"/>
          </a:xfrm>
          <a:prstGeom prst="rect">
            <a:avLst/>
          </a:prstGeom>
          <a:solidFill>
            <a:srgbClr val="F3DE0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32" name="Suorakulmio 31">
            <a:extLst>
              <a:ext uri="{FF2B5EF4-FFF2-40B4-BE49-F238E27FC236}">
                <a16:creationId xmlns:a16="http://schemas.microsoft.com/office/drawing/2014/main" id="{BA2D8FD9-AE90-0310-F470-F9CC17038BA9}"/>
              </a:ext>
            </a:extLst>
          </p:cNvPr>
          <p:cNvSpPr/>
          <p:nvPr/>
        </p:nvSpPr>
        <p:spPr>
          <a:xfrm>
            <a:off x="8095792" y="1971675"/>
            <a:ext cx="1752509" cy="238125"/>
          </a:xfrm>
          <a:prstGeom prst="rect">
            <a:avLst/>
          </a:prstGeom>
          <a:solidFill>
            <a:srgbClr val="93CB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33" name="Suorakulmio 32">
            <a:extLst>
              <a:ext uri="{FF2B5EF4-FFF2-40B4-BE49-F238E27FC236}">
                <a16:creationId xmlns:a16="http://schemas.microsoft.com/office/drawing/2014/main" id="{D63F101F-5FD6-8B78-EDB6-373995D568E2}"/>
              </a:ext>
            </a:extLst>
          </p:cNvPr>
          <p:cNvSpPr/>
          <p:nvPr/>
        </p:nvSpPr>
        <p:spPr>
          <a:xfrm>
            <a:off x="5228962" y="4728746"/>
            <a:ext cx="1752509" cy="238125"/>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34" name="Suorakulmio 33">
            <a:extLst>
              <a:ext uri="{FF2B5EF4-FFF2-40B4-BE49-F238E27FC236}">
                <a16:creationId xmlns:a16="http://schemas.microsoft.com/office/drawing/2014/main" id="{BDC46893-BEED-7F86-C8D3-D2F43CBCBC5F}"/>
              </a:ext>
            </a:extLst>
          </p:cNvPr>
          <p:cNvSpPr/>
          <p:nvPr/>
        </p:nvSpPr>
        <p:spPr>
          <a:xfrm>
            <a:off x="2351908" y="1971675"/>
            <a:ext cx="1750095" cy="229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pic>
        <p:nvPicPr>
          <p:cNvPr id="3" name="Kuva 2" descr="Kuva, joka sisältää kohteen musta, pimeys&#10;&#10;Tekoälyn generoima sisältö voi olla virheellistä.">
            <a:extLst>
              <a:ext uri="{FF2B5EF4-FFF2-40B4-BE49-F238E27FC236}">
                <a16:creationId xmlns:a16="http://schemas.microsoft.com/office/drawing/2014/main" id="{E14B0B23-7BB5-B3B7-5BB0-CA4D3F7ED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891" y="1129285"/>
            <a:ext cx="1928437" cy="2077613"/>
          </a:xfrm>
          <a:prstGeom prst="rect">
            <a:avLst/>
          </a:prstGeom>
        </p:spPr>
      </p:pic>
      <p:pic>
        <p:nvPicPr>
          <p:cNvPr id="6" name="Kuva 5" descr="Kuva, joka sisältää kohteen musta, pimeys&#10;&#10;Tekoälyn generoima sisältö voi olla virheellistä.">
            <a:extLst>
              <a:ext uri="{FF2B5EF4-FFF2-40B4-BE49-F238E27FC236}">
                <a16:creationId xmlns:a16="http://schemas.microsoft.com/office/drawing/2014/main" id="{DCB8F004-A1FD-E685-AABF-CDB25A0E8A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32552" y="3899490"/>
            <a:ext cx="1928437" cy="2077613"/>
          </a:xfrm>
          <a:prstGeom prst="rect">
            <a:avLst/>
          </a:prstGeom>
        </p:spPr>
      </p:pic>
      <p:sp>
        <p:nvSpPr>
          <p:cNvPr id="8" name="Tekstiruutu 13">
            <a:extLst>
              <a:ext uri="{FF2B5EF4-FFF2-40B4-BE49-F238E27FC236}">
                <a16:creationId xmlns:a16="http://schemas.microsoft.com/office/drawing/2014/main" id="{0EF3C567-4692-26FE-41F2-DCCDBD2AD4F0}"/>
              </a:ext>
            </a:extLst>
          </p:cNvPr>
          <p:cNvSpPr txBox="1"/>
          <p:nvPr/>
        </p:nvSpPr>
        <p:spPr>
          <a:xfrm>
            <a:off x="2350722" y="3281837"/>
            <a:ext cx="1928680" cy="584775"/>
          </a:xfrm>
          <a:prstGeom prst="rect">
            <a:avLst/>
          </a:prstGeom>
          <a:noFill/>
          <a:ln>
            <a:noFill/>
          </a:ln>
        </p:spPr>
        <p:txBody>
          <a:bodyPr wrap="square" lIns="91440" tIns="45720" rIns="91440" bIns="4572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dirty="0"/>
              <a:t>Kyrkors arbete och tillväxt</a:t>
            </a:r>
          </a:p>
        </p:txBody>
      </p:sp>
      <p:sp>
        <p:nvSpPr>
          <p:cNvPr id="10" name="Tekstiruutu 15">
            <a:extLst>
              <a:ext uri="{FF2B5EF4-FFF2-40B4-BE49-F238E27FC236}">
                <a16:creationId xmlns:a16="http://schemas.microsoft.com/office/drawing/2014/main" id="{94F78887-FADF-DB5B-43AC-1382B4BD6BFE}"/>
              </a:ext>
            </a:extLst>
          </p:cNvPr>
          <p:cNvSpPr txBox="1"/>
          <p:nvPr/>
        </p:nvSpPr>
        <p:spPr>
          <a:xfrm>
            <a:off x="4892957" y="3292132"/>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dirty="0"/>
              <a:t>Teologisk utbildning och ledarskap</a:t>
            </a:r>
          </a:p>
        </p:txBody>
      </p:sp>
      <p:sp>
        <p:nvSpPr>
          <p:cNvPr id="18" name="Tekstiruutu 17">
            <a:extLst>
              <a:ext uri="{FF2B5EF4-FFF2-40B4-BE49-F238E27FC236}">
                <a16:creationId xmlns:a16="http://schemas.microsoft.com/office/drawing/2014/main" id="{2D090C6B-C19A-5A7F-4434-AB1E25E074A8}"/>
              </a:ext>
            </a:extLst>
          </p:cNvPr>
          <p:cNvSpPr txBox="1"/>
          <p:nvPr/>
        </p:nvSpPr>
        <p:spPr>
          <a:xfrm>
            <a:off x="7838387" y="3277997"/>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dirty="0"/>
              <a:t>Diakoni och välmående familjer</a:t>
            </a:r>
          </a:p>
        </p:txBody>
      </p:sp>
      <p:sp>
        <p:nvSpPr>
          <p:cNvPr id="24" name="Tekstiruutu 21">
            <a:extLst>
              <a:ext uri="{FF2B5EF4-FFF2-40B4-BE49-F238E27FC236}">
                <a16:creationId xmlns:a16="http://schemas.microsoft.com/office/drawing/2014/main" id="{7CE880AE-575A-CD83-A76C-7F32C7F5EFA3}"/>
              </a:ext>
            </a:extLst>
          </p:cNvPr>
          <p:cNvSpPr txBox="1"/>
          <p:nvPr/>
        </p:nvSpPr>
        <p:spPr>
          <a:xfrm>
            <a:off x="2407801" y="6047754"/>
            <a:ext cx="173913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dirty="0"/>
              <a:t>Barn och ungdomar</a:t>
            </a:r>
          </a:p>
        </p:txBody>
      </p:sp>
      <p:sp>
        <p:nvSpPr>
          <p:cNvPr id="26" name="Tekstiruutu 21">
            <a:extLst>
              <a:ext uri="{FF2B5EF4-FFF2-40B4-BE49-F238E27FC236}">
                <a16:creationId xmlns:a16="http://schemas.microsoft.com/office/drawing/2014/main" id="{D17AE74F-983C-4B00-132C-DAC89C198A9F}"/>
              </a:ext>
            </a:extLst>
          </p:cNvPr>
          <p:cNvSpPr txBox="1"/>
          <p:nvPr/>
        </p:nvSpPr>
        <p:spPr>
          <a:xfrm>
            <a:off x="5146865" y="6037457"/>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dirty="0"/>
              <a:t>Kriser och katastrofer</a:t>
            </a:r>
          </a:p>
        </p:txBody>
      </p:sp>
      <p:sp>
        <p:nvSpPr>
          <p:cNvPr id="35" name="Tekstiruutu 34">
            <a:extLst>
              <a:ext uri="{FF2B5EF4-FFF2-40B4-BE49-F238E27FC236}">
                <a16:creationId xmlns:a16="http://schemas.microsoft.com/office/drawing/2014/main" id="{B2BDE02E-C7A8-3E80-1A37-18129C8AF20F}"/>
              </a:ext>
            </a:extLst>
          </p:cNvPr>
          <p:cNvSpPr txBox="1"/>
          <p:nvPr/>
        </p:nvSpPr>
        <p:spPr>
          <a:xfrm>
            <a:off x="7771305" y="6068349"/>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i="0" u="none" strike="noStrike" noProof="0" dirty="0">
                <a:effectLst/>
                <a:latin typeface="Arial" panose="020B0604020202020204" pitchFamily="34" charset="0"/>
              </a:rPr>
              <a:t>Allmänt stöd där behovet är störst</a:t>
            </a:r>
            <a:endParaRPr lang="sv-FI" sz="1600" b="1" noProof="0" dirty="0"/>
          </a:p>
        </p:txBody>
      </p:sp>
      <p:pic>
        <p:nvPicPr>
          <p:cNvPr id="9" name="Kuva 8" descr="Kuva, joka sisältää kohteen symboli, kuvakaappaus, ympyrä, Grafiikka&#10;&#10;Kuvaus luotu automaattisesti">
            <a:extLst>
              <a:ext uri="{FF2B5EF4-FFF2-40B4-BE49-F238E27FC236}">
                <a16:creationId xmlns:a16="http://schemas.microsoft.com/office/drawing/2014/main" id="{BDA609B8-5C83-083C-7C71-D49058F5D49C}"/>
              </a:ext>
            </a:extLst>
          </p:cNvPr>
          <p:cNvPicPr/>
          <p:nvPr/>
        </p:nvPicPr>
        <p:blipFill>
          <a:blip r:embed="rId8">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341047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Ihmisen kasvot, henkilö, vaate, hymy&#10;&#10;Tekoälyllä luotu sisältö voi olla virheellistä.">
            <a:extLst>
              <a:ext uri="{FF2B5EF4-FFF2-40B4-BE49-F238E27FC236}">
                <a16:creationId xmlns:a16="http://schemas.microsoft.com/office/drawing/2014/main" id="{04A917A2-790F-9DED-6EE5-EB69B16DAD66}"/>
              </a:ext>
            </a:extLst>
          </p:cNvPr>
          <p:cNvPicPr>
            <a:picLocks noChangeAspect="1"/>
          </p:cNvPicPr>
          <p:nvPr/>
        </p:nvPicPr>
        <p:blipFill>
          <a:blip r:embed="rId3">
            <a:extLst>
              <a:ext uri="{28A0092B-C50C-407E-A947-70E740481C1C}">
                <a14:useLocalDpi xmlns:a14="http://schemas.microsoft.com/office/drawing/2010/main" val="0"/>
              </a:ext>
            </a:extLst>
          </a:blip>
          <a:srcRect b="15636"/>
          <a:stretch>
            <a:fillRect/>
          </a:stretch>
        </p:blipFill>
        <p:spPr>
          <a:xfrm>
            <a:off x="9625" y="19249"/>
            <a:ext cx="12192001" cy="68580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sv-FI" sz="16600" noProof="0" dirty="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471949" y="1400256"/>
            <a:ext cx="5765414" cy="2194119"/>
          </a:xfrm>
          <a:effectLst>
            <a:outerShdw blurRad="50800" dist="50800" dir="5400000" algn="ctr" rotWithShape="0">
              <a:schemeClr val="tx1"/>
            </a:outerShdw>
          </a:effectLst>
        </p:spPr>
        <p:txBody>
          <a:bodyPr>
            <a:normAutofit/>
          </a:bodyPr>
          <a:lstStyle/>
          <a:p>
            <a:pPr algn="ctr"/>
            <a:r>
              <a:rPr lang="sv-FI" noProof="0" dirty="0"/>
              <a:t>Möjligheter, utbildning och drömmar</a:t>
            </a:r>
            <a:endParaRPr lang="sv-FI" sz="4800" noProof="0" dirty="0"/>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471949" y="3740269"/>
            <a:ext cx="5765414"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FI" sz="2400" i="1" noProof="0" dirty="0"/>
              <a:t>Vi stöder barns och ungdomars skolgång så att alla, oavsett bakgrund, har tillgång till utbildning av hög kvalitet.</a:t>
            </a:r>
            <a:endParaRPr lang="sv-FI" sz="2400" baseline="30000" noProof="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549083" y="616008"/>
            <a:ext cx="3618745" cy="5015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FI" sz="3200" baseline="30000" noProof="0" dirty="0">
                <a:effectLst>
                  <a:outerShdw blurRad="50800" dist="50800" dir="5400000" algn="ctr" rotWithShape="0">
                    <a:schemeClr val="tx1">
                      <a:alpha val="0"/>
                    </a:schemeClr>
                  </a:outerShdw>
                </a:effectLst>
              </a:rPr>
              <a:t>Barn och ungdomar</a:t>
            </a:r>
          </a:p>
        </p:txBody>
      </p:sp>
      <p:pic>
        <p:nvPicPr>
          <p:cNvPr id="2" name="Kuva 1">
            <a:extLst>
              <a:ext uri="{FF2B5EF4-FFF2-40B4-BE49-F238E27FC236}">
                <a16:creationId xmlns:a16="http://schemas.microsoft.com/office/drawing/2014/main" id="{06FE0882-A273-570B-31C9-9B603D3643A7}"/>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390995"/>
            <a:ext cx="12192000" cy="137160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4817806" y="6046837"/>
            <a:ext cx="7350022" cy="442451"/>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FI" sz="3600" i="1" baseline="30000" noProof="0" dirty="0"/>
              <a:t>“Låt barnen komma hit till mig.”</a:t>
            </a:r>
            <a:r>
              <a:rPr lang="sv-FI" sz="3600" baseline="30000" noProof="0" dirty="0"/>
              <a:t> </a:t>
            </a:r>
            <a:r>
              <a:rPr lang="sv-FI" sz="3200" baseline="30000" noProof="0" dirty="0"/>
              <a:t>Mark 10:14</a:t>
            </a:r>
          </a:p>
          <a:p>
            <a:pPr algn="ctr">
              <a:lnSpc>
                <a:spcPct val="100000"/>
              </a:lnSpc>
            </a:pPr>
            <a:endParaRPr lang="sv-FI" sz="4400" baseline="30000" noProof="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876531" y="103513"/>
            <a:ext cx="8122828" cy="1756802"/>
          </a:xfrm>
        </p:spPr>
        <p:txBody>
          <a:bodyPr>
            <a:normAutofit/>
          </a:bodyPr>
          <a:lstStyle/>
          <a:p>
            <a:r>
              <a:rPr lang="sv-FI" noProof="0" dirty="0">
                <a:solidFill>
                  <a:schemeClr val="tx1"/>
                </a:solidFill>
              </a:rPr>
              <a:t>Möjligheter, utbildning och </a:t>
            </a:r>
            <a:br>
              <a:rPr lang="sv-FI" noProof="0" dirty="0">
                <a:solidFill>
                  <a:schemeClr val="tx1"/>
                </a:solidFill>
              </a:rPr>
            </a:br>
            <a:r>
              <a:rPr lang="sv-FI" noProof="0" dirty="0">
                <a:solidFill>
                  <a:schemeClr val="tx1"/>
                </a:solidFill>
              </a:rPr>
              <a:t>drömmar</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2"/>
          </p:nvPr>
        </p:nvSpPr>
        <p:spPr>
          <a:xfrm>
            <a:off x="1876531" y="2153447"/>
            <a:ext cx="7846828" cy="4230330"/>
          </a:xfrm>
        </p:spPr>
        <p:txBody>
          <a:bodyPr vert="horz" lIns="91440" tIns="45720" rIns="91440" bIns="45720" rtlCol="0" anchor="t">
            <a:noAutofit/>
          </a:bodyPr>
          <a:lstStyle/>
          <a:p>
            <a:pPr fontAlgn="base">
              <a:spcBef>
                <a:spcPts val="0"/>
              </a:spcBef>
              <a:spcAft>
                <a:spcPts val="1100"/>
              </a:spcAft>
            </a:pPr>
            <a:r>
              <a:rPr lang="sv-FI" sz="2300" noProof="0" dirty="0"/>
              <a:t>I utvecklingsländer saknar många barn möjlighet till skolgång, eftersom de måste arbeta för att bidra till familjens försörjning. </a:t>
            </a:r>
          </a:p>
          <a:p>
            <a:pPr fontAlgn="base">
              <a:spcBef>
                <a:spcPts val="0"/>
              </a:spcBef>
              <a:spcAft>
                <a:spcPts val="1100"/>
              </a:spcAft>
            </a:pPr>
            <a:r>
              <a:rPr lang="sv-FI" sz="2300" noProof="0" dirty="0"/>
              <a:t>Vi stöder barns möjlighet att gå i skola, få undervisning av god kvalitet och lära sig på sitt eget minoritetsspråk eller teckenspråk. </a:t>
            </a:r>
          </a:p>
          <a:p>
            <a:pPr fontAlgn="base">
              <a:spcBef>
                <a:spcPts val="0"/>
              </a:spcBef>
              <a:spcAft>
                <a:spcPts val="1100"/>
              </a:spcAft>
            </a:pPr>
            <a:r>
              <a:rPr lang="sv-FI" sz="2300" noProof="0" dirty="0"/>
              <a:t>Vi arbetar särskilt för att flickor och barn med funktions-nedsättning ska kunna fortsätta skolgången. Vi erbjuder yrkesutbildning för ungdomar och stöder de ungas möjligheter att få jobb. </a:t>
            </a:r>
          </a:p>
          <a:p>
            <a:pPr fontAlgn="base">
              <a:spcBef>
                <a:spcPts val="0"/>
              </a:spcBef>
              <a:spcAft>
                <a:spcPts val="1100"/>
              </a:spcAft>
            </a:pPr>
            <a:r>
              <a:rPr lang="sv-FI" sz="2300" noProof="0" dirty="0"/>
              <a:t>Vi samarbetar med kyrkor och organisationer för att stärka barns rättigheter och kunnandet inom barnskydd.</a:t>
            </a:r>
          </a:p>
        </p:txBody>
      </p:sp>
      <p:pic>
        <p:nvPicPr>
          <p:cNvPr id="2" name="Kuva 1" descr="Kuva, joka sisältää kohteen animaatio, Grafiikka, clipart, Fontti&#10;&#10;Tekoälyn generoima sisältö voi olla virheellistä.">
            <a:extLst>
              <a:ext uri="{FF2B5EF4-FFF2-40B4-BE49-F238E27FC236}">
                <a16:creationId xmlns:a16="http://schemas.microsoft.com/office/drawing/2014/main" id="{1B67AEB3-FA86-E743-C610-459EFA8CF839}"/>
              </a:ext>
            </a:extLst>
          </p:cNvPr>
          <p:cNvPicPr>
            <a:picLocks noChangeAspect="1"/>
          </p:cNvPicPr>
          <p:nvPr/>
        </p:nvPicPr>
        <p:blipFill>
          <a:blip r:embed="rId2">
            <a:extLst>
              <a:ext uri="{28A0092B-C50C-407E-A947-70E740481C1C}">
                <a14:useLocalDpi xmlns:a14="http://schemas.microsoft.com/office/drawing/2010/main" val="0"/>
              </a:ext>
            </a:extLst>
          </a:blip>
          <a:srcRect l="23628" t="53723" r="25761" b="7307"/>
          <a:stretch>
            <a:fillRect/>
          </a:stretch>
        </p:blipFill>
        <p:spPr>
          <a:xfrm>
            <a:off x="9233325" y="446073"/>
            <a:ext cx="2143579" cy="1662135"/>
          </a:xfrm>
          <a:prstGeom prst="rect">
            <a:avLst/>
          </a:prstGeom>
        </p:spPr>
      </p:pic>
      <p:pic>
        <p:nvPicPr>
          <p:cNvPr id="7" name="Kuva 6" descr="Kuva, joka sisältää kohteen symboli, kuvakaappaus, ympyrä, Grafiikka&#10;&#10;Kuvaus luotu automaattisesti">
            <a:extLst>
              <a:ext uri="{FF2B5EF4-FFF2-40B4-BE49-F238E27FC236}">
                <a16:creationId xmlns:a16="http://schemas.microsoft.com/office/drawing/2014/main" id="{8142782A-CC3B-4225-1E16-BB5C40E0E374}"/>
              </a:ext>
            </a:extLst>
          </p:cNvPr>
          <p:cNvPicPr/>
          <p:nvPr/>
        </p:nvPicPr>
        <p:blipFill>
          <a:blip r:embed="rId3">
            <a:extLst>
              <a:ext uri="{28A0092B-C50C-407E-A947-70E740481C1C}">
                <a14:useLocalDpi xmlns:a14="http://schemas.microsoft.com/office/drawing/2010/main" val="0"/>
              </a:ext>
            </a:extLst>
          </a:blip>
          <a:stretch>
            <a:fillRect/>
          </a:stretch>
        </p:blipFill>
        <p:spPr>
          <a:xfrm>
            <a:off x="10527744" y="5283200"/>
            <a:ext cx="1409262" cy="1224147"/>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0"/>
            <a:ext cx="27178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7" name="Suorakulmio 6">
            <a:extLst>
              <a:ext uri="{FF2B5EF4-FFF2-40B4-BE49-F238E27FC236}">
                <a16:creationId xmlns:a16="http://schemas.microsoft.com/office/drawing/2014/main" id="{CE403DEB-6E67-14AB-1456-D0DD138C90E8}"/>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pic>
        <p:nvPicPr>
          <p:cNvPr id="10" name="Kuva 9">
            <a:extLst>
              <a:ext uri="{FF2B5EF4-FFF2-40B4-BE49-F238E27FC236}">
                <a16:creationId xmlns:a16="http://schemas.microsoft.com/office/drawing/2014/main" id="{62FD25FE-319C-D76D-C1CF-5200BC8DAEF4}"/>
              </a:ext>
            </a:extLst>
          </p:cNvPr>
          <p:cNvPicPr>
            <a:picLocks noChangeAspect="1"/>
          </p:cNvPicPr>
          <p:nvPr/>
        </p:nvPicPr>
        <p:blipFill>
          <a:blip r:embed="rId3">
            <a:extLst>
              <a:ext uri="{28A0092B-C50C-407E-A947-70E740481C1C}">
                <a14:useLocalDpi xmlns:a14="http://schemas.microsoft.com/office/drawing/2010/main" val="0"/>
              </a:ext>
            </a:extLst>
          </a:blip>
          <a:srcRect l="3669" t="11702" r="3637" b="13437"/>
          <a:stretch>
            <a:fillRect/>
          </a:stretch>
        </p:blipFill>
        <p:spPr>
          <a:xfrm>
            <a:off x="-1" y="-101600"/>
            <a:ext cx="12192001" cy="6959600"/>
          </a:xfrm>
          <a:prstGeom prst="rect">
            <a:avLst/>
          </a:prstGeom>
          <a:effectLst>
            <a:outerShdw blurRad="114300" dist="50800" dir="5400000" algn="ctr" rotWithShape="0">
              <a:schemeClr val="tx1">
                <a:alpha val="30000"/>
              </a:schemeClr>
            </a:outerShdw>
          </a:effectLst>
        </p:spPr>
      </p:pic>
      <p:sp>
        <p:nvSpPr>
          <p:cNvPr id="6" name="Suorakulmio 5">
            <a:extLst>
              <a:ext uri="{FF2B5EF4-FFF2-40B4-BE49-F238E27FC236}">
                <a16:creationId xmlns:a16="http://schemas.microsoft.com/office/drawing/2014/main" id="{04E0A02D-B6D4-CC11-F39F-BFC578134E4D}"/>
              </a:ext>
            </a:extLst>
          </p:cNvPr>
          <p:cNvSpPr/>
          <p:nvPr/>
        </p:nvSpPr>
        <p:spPr>
          <a:xfrm>
            <a:off x="625668" y="5714408"/>
            <a:ext cx="284183" cy="284183"/>
          </a:xfrm>
          <a:prstGeom prst="rect">
            <a:avLst/>
          </a:prstGeom>
          <a:solidFill>
            <a:srgbClr val="F53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dirty="0"/>
          </a:p>
        </p:txBody>
      </p:sp>
      <p:sp>
        <p:nvSpPr>
          <p:cNvPr id="11" name="Tekstiruutu 10">
            <a:extLst>
              <a:ext uri="{FF2B5EF4-FFF2-40B4-BE49-F238E27FC236}">
                <a16:creationId xmlns:a16="http://schemas.microsoft.com/office/drawing/2014/main" id="{E4887E8B-F267-D5E2-7E52-5740058FF8B3}"/>
              </a:ext>
            </a:extLst>
          </p:cNvPr>
          <p:cNvSpPr txBox="1"/>
          <p:nvPr/>
        </p:nvSpPr>
        <p:spPr>
          <a:xfrm>
            <a:off x="924901" y="5729249"/>
            <a:ext cx="1421767" cy="261610"/>
          </a:xfrm>
          <a:prstGeom prst="rect">
            <a:avLst/>
          </a:prstGeom>
          <a:noFill/>
        </p:spPr>
        <p:txBody>
          <a:bodyPr wrap="square">
            <a:spAutoFit/>
          </a:bodyPr>
          <a:lstStyle/>
          <a:p>
            <a:r>
              <a:rPr lang="sv-FI" sz="1100" noProof="0" dirty="0"/>
              <a:t>Verksamhetsländer</a:t>
            </a:r>
          </a:p>
        </p:txBody>
      </p:sp>
      <p:pic>
        <p:nvPicPr>
          <p:cNvPr id="3" name="Kuva 2" descr="Kuva, joka sisältää kohteen symboli, kuvakaappaus, ympyrä, Grafiikka&#10;&#10;Kuvaus luotu automaattisesti">
            <a:extLst>
              <a:ext uri="{FF2B5EF4-FFF2-40B4-BE49-F238E27FC236}">
                <a16:creationId xmlns:a16="http://schemas.microsoft.com/office/drawing/2014/main" id="{27A649E4-BFE5-63A1-3DA5-4D6D78DDE5CF}"/>
              </a:ext>
            </a:extLst>
          </p:cNvPr>
          <p:cNvPicPr/>
          <p:nvPr/>
        </p:nvPicPr>
        <p:blipFill>
          <a:blip r:embed="rId4">
            <a:extLst>
              <a:ext uri="{28A0092B-C50C-407E-A947-70E740481C1C}">
                <a14:useLocalDpi xmlns:a14="http://schemas.microsoft.com/office/drawing/2010/main" val="0"/>
              </a:ext>
            </a:extLst>
          </a:blip>
          <a:stretch>
            <a:fillRect/>
          </a:stretch>
        </p:blipFill>
        <p:spPr>
          <a:xfrm>
            <a:off x="10498283" y="279874"/>
            <a:ext cx="1409262" cy="1224147"/>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sv-FI" noProof="0" smtClean="0"/>
              <a:t>10</a:t>
            </a:fld>
            <a:endParaRPr lang="sv-FI" noProof="0" dirty="0"/>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435105" y="876841"/>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FI" sz="23900" b="1" noProof="0" dirty="0">
                <a:solidFill>
                  <a:srgbClr val="F53246"/>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473290" y="846822"/>
            <a:ext cx="5831063" cy="2606679"/>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sv-FI" sz="2400" b="1" noProof="0" dirty="0">
                <a:latin typeface="Arial"/>
                <a:cs typeface="Arial"/>
              </a:rPr>
              <a:t>”Innan de kom till skyddshemmets trygghet led många av barnen av hunger och utsattes för långvarigt utnyttjande, antingen i sina egna familjer eller medan de levde på gatan. Det tar tid, men till slut lär sig pojkarna att lita på oss. Detta är Guds hus och även barnen känner Guds godhet här.”</a:t>
            </a:r>
          </a:p>
          <a:p>
            <a:pPr marL="0" indent="0">
              <a:lnSpc>
                <a:spcPct val="110000"/>
              </a:lnSpc>
              <a:buNone/>
            </a:pPr>
            <a:r>
              <a:rPr lang="sv-FI" sz="1900" b="1" i="1" noProof="0" dirty="0" err="1">
                <a:latin typeface="Arial"/>
                <a:cs typeface="Arial"/>
              </a:rPr>
              <a:t>Janeth</a:t>
            </a:r>
            <a:r>
              <a:rPr lang="sv-FI" sz="1900" b="1" i="1" noProof="0" dirty="0">
                <a:latin typeface="Arial"/>
                <a:cs typeface="Arial"/>
              </a:rPr>
              <a:t> Hernandez, ledare vid skyddshemmet </a:t>
            </a:r>
            <a:r>
              <a:rPr lang="sv-FI" sz="1900" b="1" i="1" noProof="0" dirty="0" err="1">
                <a:latin typeface="Arial"/>
                <a:cs typeface="Arial"/>
              </a:rPr>
              <a:t>Casa</a:t>
            </a:r>
            <a:r>
              <a:rPr lang="sv-FI" sz="1900" b="1" i="1" noProof="0" dirty="0">
                <a:latin typeface="Arial"/>
                <a:cs typeface="Arial"/>
              </a:rPr>
              <a:t> </a:t>
            </a:r>
            <a:r>
              <a:rPr lang="sv-FI" sz="1900" b="1" i="1" noProof="0" dirty="0" err="1">
                <a:latin typeface="Arial"/>
                <a:cs typeface="Arial"/>
              </a:rPr>
              <a:t>Hogar</a:t>
            </a:r>
            <a:r>
              <a:rPr lang="sv-FI" sz="1900" b="1" i="1" noProof="0" dirty="0">
                <a:latin typeface="Arial"/>
                <a:cs typeface="Arial"/>
              </a:rPr>
              <a:t>, Venezuela</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1519881" y="4194841"/>
            <a:ext cx="6910381" cy="2663160"/>
          </a:xfrm>
          <a:prstGeom prst="rect">
            <a:avLst/>
          </a:prstGeom>
        </p:spPr>
        <p:txBody>
          <a:bodyPr lIns="91440" tIns="45720" rIns="91440" bIns="4572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sv-FI" b="1" noProof="0" dirty="0">
                <a:latin typeface="Arial"/>
                <a:cs typeface="Arial"/>
              </a:rPr>
              <a:t>”Utbildning för barn och unga är ett av de mest effektiva sätten att minska fattigdomen och stärka samhällsfreden. Detta arbete ger barn från fattiga familjer och barn med funktionsnedsättningar möjlighet att gå i skola. </a:t>
            </a:r>
            <a:br>
              <a:rPr lang="sv-FI" b="1" noProof="0" dirty="0">
                <a:latin typeface="Arial"/>
                <a:cs typeface="Arial"/>
              </a:rPr>
            </a:br>
            <a:r>
              <a:rPr lang="sv-FI" b="1" noProof="0" dirty="0">
                <a:latin typeface="Arial"/>
                <a:cs typeface="Arial"/>
              </a:rPr>
              <a:t>Vi arbetar också för flickors rättigheter samt för att förebygga fattigdom, utanförskap och radikalisering</a:t>
            </a:r>
            <a:r>
              <a:rPr lang="sv-FI" sz="1700" b="1" noProof="0" dirty="0">
                <a:latin typeface="Arial"/>
                <a:cs typeface="Arial"/>
              </a:rPr>
              <a:t>.</a:t>
            </a:r>
            <a:endParaRPr lang="sv-FI" sz="1700" b="1" noProof="0" dirty="0"/>
          </a:p>
          <a:p>
            <a:pPr marL="0" indent="0" algn="r">
              <a:lnSpc>
                <a:spcPct val="100000"/>
              </a:lnSpc>
              <a:buNone/>
            </a:pPr>
            <a:r>
              <a:rPr lang="sv-FI" sz="1200" b="1" noProof="0" dirty="0">
                <a:latin typeface="Arial"/>
                <a:cs typeface="Arial"/>
              </a:rPr>
              <a:t>	</a:t>
            </a:r>
            <a:r>
              <a:rPr lang="sv-FI" sz="1200" b="1" i="1" noProof="0" dirty="0">
                <a:latin typeface="Arial"/>
                <a:cs typeface="Arial"/>
              </a:rPr>
              <a:t>                                             </a:t>
            </a:r>
            <a:r>
              <a:rPr lang="sv-FI" sz="1600" b="1" i="1" noProof="0" dirty="0">
                <a:latin typeface="Arial"/>
                <a:cs typeface="Arial"/>
              </a:rPr>
              <a:t>Anni Takko, sakkunnig inom barnskydd, </a:t>
            </a:r>
            <a:br>
              <a:rPr lang="sv-FI" sz="1600" b="1" i="1" noProof="0" dirty="0">
                <a:latin typeface="Arial"/>
                <a:cs typeface="Arial"/>
              </a:rPr>
            </a:br>
            <a:r>
              <a:rPr lang="sv-FI" sz="1600" b="1" i="1" noProof="0" dirty="0">
                <a:latin typeface="Arial"/>
                <a:cs typeface="Arial"/>
              </a:rPr>
              <a:t>                                                          Finska Missionssällskapet</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619855" y="4216659"/>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1977537" y="961278"/>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Kuva 1" descr="Kuva, joka sisältää kohteen symboli, kuvakaappaus, ympyrä, Grafiikka&#10;&#10;Kuvaus luotu automaattisesti">
            <a:extLst>
              <a:ext uri="{FF2B5EF4-FFF2-40B4-BE49-F238E27FC236}">
                <a16:creationId xmlns:a16="http://schemas.microsoft.com/office/drawing/2014/main" id="{927DB230-0204-080A-0BBC-DEB3AAFC92A2}"/>
              </a:ext>
            </a:extLst>
          </p:cNvPr>
          <p:cNvPicPr/>
          <p:nvPr/>
        </p:nvPicPr>
        <p:blipFill>
          <a:blip r:embed="rId6">
            <a:extLst>
              <a:ext uri="{28A0092B-C50C-407E-A947-70E740481C1C}">
                <a14:useLocalDpi xmlns:a14="http://schemas.microsoft.com/office/drawing/2010/main" val="0"/>
              </a:ext>
            </a:extLst>
          </a:blip>
          <a:stretch>
            <a:fillRect/>
          </a:stretch>
        </p:blipFill>
        <p:spPr>
          <a:xfrm>
            <a:off x="10525010" y="428736"/>
            <a:ext cx="1409262" cy="1224147"/>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Ihmisen kasvot, tyttö&#10;&#10;Tekoälyllä luotu sisältö voi olla virheellistä.">
            <a:extLst>
              <a:ext uri="{FF2B5EF4-FFF2-40B4-BE49-F238E27FC236}">
                <a16:creationId xmlns:a16="http://schemas.microsoft.com/office/drawing/2014/main" id="{C852DC33-C059-FF93-83D2-BE96E379A869}"/>
              </a:ext>
            </a:extLst>
          </p:cNvPr>
          <p:cNvPicPr>
            <a:picLocks noChangeAspect="1"/>
          </p:cNvPicPr>
          <p:nvPr/>
        </p:nvPicPr>
        <p:blipFill>
          <a:blip r:embed="rId2">
            <a:extLst>
              <a:ext uri="{28A0092B-C50C-407E-A947-70E740481C1C}">
                <a14:useLocalDpi xmlns:a14="http://schemas.microsoft.com/office/drawing/2010/main" val="0"/>
              </a:ext>
            </a:extLst>
          </a:blip>
          <a:srcRect t="12499" b="12501"/>
          <a:stretch>
            <a:fillRect/>
          </a:stretch>
        </p:blipFill>
        <p:spPr>
          <a:xfrm>
            <a:off x="0" y="0"/>
            <a:ext cx="12192000" cy="6858000"/>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581901" y="6003760"/>
            <a:ext cx="3646170" cy="461665"/>
          </a:xfrm>
          <a:prstGeom prst="rect">
            <a:avLst/>
          </a:prstGeom>
          <a:noFill/>
          <a:effectLst>
            <a:outerShdw blurRad="50800" dist="50800" dir="5400000" algn="ctr" rotWithShape="0">
              <a:schemeClr val="tx1">
                <a:alpha val="80000"/>
              </a:schemeClr>
            </a:outerShdw>
          </a:effectLst>
        </p:spPr>
        <p:txBody>
          <a:bodyPr wrap="square">
            <a:spAutoFit/>
          </a:bodyPr>
          <a:lstStyle/>
          <a:p>
            <a:r>
              <a:rPr lang="sv-FI" sz="2400" b="1" noProof="0" dirty="0">
                <a:solidFill>
                  <a:schemeClr val="bg1"/>
                </a:solidFill>
                <a:effectLst>
                  <a:outerShdw blurRad="50800" dist="38100" algn="l" rotWithShape="0">
                    <a:prstClr val="black">
                      <a:alpha val="40000"/>
                    </a:prstClr>
                  </a:outerShdw>
                </a:effectLst>
              </a:rPr>
              <a:t>Elever i Myanmar.</a:t>
            </a:r>
          </a:p>
        </p:txBody>
      </p:sp>
      <p:pic>
        <p:nvPicPr>
          <p:cNvPr id="2" name="Kuva 1" descr="Kuva, joka sisältää kohteen symboli, teksti, logo, muotoilu&#10;&#10;Kuvaus luotu automaattisesti">
            <a:extLst>
              <a:ext uri="{FF2B5EF4-FFF2-40B4-BE49-F238E27FC236}">
                <a16:creationId xmlns:a16="http://schemas.microsoft.com/office/drawing/2014/main" id="{562B5874-FE5B-C5BA-BFCD-7D47675F21E4}"/>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2142833" y="646738"/>
            <a:ext cx="6332647" cy="1224147"/>
          </a:xfrm>
        </p:spPr>
        <p:txBody>
          <a:bodyPr/>
          <a:lstStyle/>
          <a:p>
            <a:r>
              <a:rPr lang="sv-FI" noProof="0" dirty="0">
                <a:solidFill>
                  <a:schemeClr val="tx1"/>
                </a:solidFill>
              </a:rPr>
              <a:t>Teologisk riktlinje</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2"/>
          </p:nvPr>
        </p:nvSpPr>
        <p:spPr>
          <a:xfrm>
            <a:off x="2142833" y="2251544"/>
            <a:ext cx="7223590" cy="3959718"/>
          </a:xfrm>
        </p:spPr>
        <p:txBody>
          <a:bodyPr>
            <a:normAutofit/>
          </a:bodyPr>
          <a:lstStyle/>
          <a:p>
            <a:pPr marL="0" indent="0">
              <a:lnSpc>
                <a:spcPct val="110000"/>
              </a:lnSpc>
              <a:spcBef>
                <a:spcPts val="0"/>
              </a:spcBef>
              <a:buNone/>
            </a:pPr>
            <a:r>
              <a:rPr lang="sv-FI" sz="2400" noProof="0" dirty="0"/>
              <a:t>Barn och unga är kyrkans och världens hopp. Var och en av dem är skapad till Guds avbild, värdefull och älskad. Jesus själv lyfte fram barnen som förebilder: deras öppenhet, tillit och uppriktighet utgör trons kärna. Att arbeta för barns bästa handlar om att leva ut Kristi kärlek och försvara rättvisa. Barnen och de unga är inte endast föremål för vår omsorg utan aktiva medlemmar av Guds rike, </a:t>
            </a:r>
            <a:br>
              <a:rPr lang="sv-FI" sz="2400" noProof="0" dirty="0"/>
            </a:br>
            <a:r>
              <a:rPr lang="sv-FI" sz="2400" noProof="0" dirty="0"/>
              <a:t>vars gåvor förnyar kyrkan och bygger framtiden. </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12"/>
          </p:nvPr>
        </p:nvSpPr>
        <p:spPr/>
        <p:txBody>
          <a:bodyPr/>
          <a:lstStyle/>
          <a:p>
            <a:fld id="{F6B37718-6688-4F18-A3A4-5BFEA6AE51A8}" type="slidenum">
              <a:rPr lang="sv-FI" noProof="0" smtClean="0"/>
              <a:t>12</a:t>
            </a:fld>
            <a:endParaRPr lang="sv-FI" noProof="0" dirty="0"/>
          </a:p>
        </p:txBody>
      </p:sp>
      <p:pic>
        <p:nvPicPr>
          <p:cNvPr id="4" name="Kuva 3" descr="Kuva, joka sisältää kohteen symboli, kuvakaappaus, ympyrä, Grafiikka&#10;&#10;Kuvaus luotu automaattisesti">
            <a:extLst>
              <a:ext uri="{FF2B5EF4-FFF2-40B4-BE49-F238E27FC236}">
                <a16:creationId xmlns:a16="http://schemas.microsoft.com/office/drawing/2014/main" id="{09B00586-7CB8-E690-8079-5EC5E13F71B6}"/>
              </a:ext>
            </a:extLst>
          </p:cNvPr>
          <p:cNvPicPr/>
          <p:nvPr/>
        </p:nvPicPr>
        <p:blipFill>
          <a:blip r:embed="rId3">
            <a:extLst>
              <a:ext uri="{28A0092B-C50C-407E-A947-70E740481C1C}">
                <a14:useLocalDpi xmlns:a14="http://schemas.microsoft.com/office/drawing/2010/main" val="0"/>
              </a:ext>
            </a:extLst>
          </a:blip>
          <a:stretch>
            <a:fillRect/>
          </a:stretch>
        </p:blipFill>
        <p:spPr>
          <a:xfrm>
            <a:off x="10290228" y="441093"/>
            <a:ext cx="1409262" cy="1224147"/>
          </a:xfrm>
          <a:prstGeom prst="rect">
            <a:avLst/>
          </a:prstGeom>
        </p:spPr>
      </p:pic>
    </p:spTree>
    <p:extLst>
      <p:ext uri="{BB962C8B-B14F-4D97-AF65-F5344CB8AC3E}">
        <p14:creationId xmlns:p14="http://schemas.microsoft.com/office/powerpoint/2010/main" val="18498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675438" y="2092831"/>
            <a:ext cx="6974291" cy="44794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None/>
            </a:pPr>
            <a:r>
              <a:rPr lang="sv-FI" noProof="0" dirty="0" err="1"/>
              <a:t>Malak</a:t>
            </a:r>
            <a:r>
              <a:rPr lang="sv-FI" noProof="0" dirty="0"/>
              <a:t> är en ung flicka från Gaza som fick uppleva krigets fasor och tvingades fly tillsammans med sin familj. I jakten på trygghet flyttade de till Betlehem där </a:t>
            </a:r>
            <a:r>
              <a:rPr lang="sv-FI" noProof="0" dirty="0" err="1"/>
              <a:t>Malak</a:t>
            </a:r>
            <a:r>
              <a:rPr lang="sv-FI" noProof="0" dirty="0"/>
              <a:t> började i en skola som drivs av evangelisk-lutherska kyrkan i Jordanien och det Heliga landet. </a:t>
            </a:r>
          </a:p>
          <a:p>
            <a:pPr marL="0" indent="0">
              <a:spcBef>
                <a:spcPts val="0"/>
              </a:spcBef>
              <a:spcAft>
                <a:spcPts val="1200"/>
              </a:spcAft>
              <a:buNone/>
            </a:pPr>
            <a:r>
              <a:rPr lang="sv-FI" noProof="0" dirty="0"/>
              <a:t>I början var </a:t>
            </a:r>
            <a:r>
              <a:rPr lang="sv-FI" noProof="0" dirty="0" err="1"/>
              <a:t>Malak</a:t>
            </a:r>
            <a:r>
              <a:rPr lang="sv-FI" noProof="0" dirty="0"/>
              <a:t> blyg och bar på tunga minnen, men skolans personal såg hennes potential och bjöd in henne </a:t>
            </a:r>
            <a:br>
              <a:rPr lang="sv-FI" noProof="0" dirty="0"/>
            </a:br>
            <a:r>
              <a:rPr lang="sv-FI" noProof="0" dirty="0"/>
              <a:t>till en ledarskapsutbildning för unga. Det blev en vändpunkt. </a:t>
            </a:r>
            <a:br>
              <a:rPr lang="sv-FI" noProof="0" dirty="0"/>
            </a:br>
            <a:r>
              <a:rPr lang="sv-FI" noProof="0" dirty="0"/>
              <a:t>Småningom blev </a:t>
            </a:r>
            <a:r>
              <a:rPr lang="sv-FI" noProof="0" dirty="0" err="1"/>
              <a:t>Malak</a:t>
            </a:r>
            <a:r>
              <a:rPr lang="sv-FI" noProof="0" dirty="0"/>
              <a:t> en självsäker och aktiv ledare som också uppmuntrade andra. Hennes mamma tackar skolan för den stora förändringen, som också märks i familjen. </a:t>
            </a:r>
          </a:p>
          <a:p>
            <a:pPr marL="0" indent="0">
              <a:spcBef>
                <a:spcPts val="0"/>
              </a:spcBef>
              <a:spcAft>
                <a:spcPts val="1200"/>
              </a:spcAft>
              <a:buNone/>
            </a:pPr>
            <a:r>
              <a:rPr lang="sv-FI" noProof="0" dirty="0"/>
              <a:t>Numera ser </a:t>
            </a:r>
            <a:r>
              <a:rPr lang="sv-FI" noProof="0" dirty="0" err="1"/>
              <a:t>Malak</a:t>
            </a:r>
            <a:r>
              <a:rPr lang="sv-FI" noProof="0" dirty="0"/>
              <a:t> mer positivt på livet och hon inspirerar dem hon har omkring sig. Hennes berättelse visar hur stöd och utbildning kan förändra livet mitt i motgångar.</a:t>
            </a:r>
            <a:endParaRPr lang="sv-FI" b="1" noProof="0" dirty="0">
              <a:latin typeface="Arial"/>
              <a:cs typeface="Arial"/>
            </a:endParaRP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675439" y="854160"/>
            <a:ext cx="8741230" cy="966432"/>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nSpc>
                <a:spcPct val="110000"/>
              </a:lnSpc>
            </a:pPr>
            <a:r>
              <a:rPr lang="sv-FI" sz="3700" noProof="0" dirty="0" err="1">
                <a:solidFill>
                  <a:schemeClr val="tx1"/>
                </a:solidFill>
              </a:rPr>
              <a:t>Malak</a:t>
            </a:r>
            <a:r>
              <a:rPr lang="sv-FI" sz="3700" noProof="0" dirty="0">
                <a:solidFill>
                  <a:schemeClr val="tx1"/>
                </a:solidFill>
              </a:rPr>
              <a:t> flydde från Gaza till Betlehem </a:t>
            </a:r>
            <a:br>
              <a:rPr lang="sv-FI" noProof="0" dirty="0">
                <a:solidFill>
                  <a:schemeClr val="tx1"/>
                </a:solidFill>
              </a:rPr>
            </a:br>
            <a:r>
              <a:rPr lang="sv-FI" sz="3700" noProof="0" dirty="0"/>
              <a:t>–</a:t>
            </a:r>
            <a:r>
              <a:rPr lang="sv-FI" sz="3700" noProof="0" dirty="0">
                <a:solidFill>
                  <a:schemeClr val="tx1"/>
                </a:solidFill>
              </a:rPr>
              <a:t> ledarskapsutbildning för unga förändrade hennes liv</a:t>
            </a:r>
          </a:p>
        </p:txBody>
      </p:sp>
      <p:pic>
        <p:nvPicPr>
          <p:cNvPr id="1026" name="Picture 2" descr="Tyttö istuu luokassa ja katsoo edessään olevaa paperia. Hänellä on kynä kädessä. Kyseessä voi olla esimerkiksi koetilanne, koska hänen takanaan näkyy muita oppilaita samassa tilanteessa.">
            <a:extLst>
              <a:ext uri="{FF2B5EF4-FFF2-40B4-BE49-F238E27FC236}">
                <a16:creationId xmlns:a16="http://schemas.microsoft.com/office/drawing/2014/main" id="{35405C18-6AB5-DA9C-DF4D-9576FCA87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4450" y="3132499"/>
            <a:ext cx="3329069" cy="2485705"/>
          </a:xfrm>
          <a:prstGeom prst="rect">
            <a:avLst/>
          </a:prstGeom>
          <a:noFill/>
          <a:extLst>
            <a:ext uri="{909E8E84-426E-40DD-AFC4-6F175D3DCCD1}">
              <a14:hiddenFill xmlns:a14="http://schemas.microsoft.com/office/drawing/2010/main">
                <a:solidFill>
                  <a:srgbClr val="FFFFFF"/>
                </a:solidFill>
              </a14:hiddenFill>
            </a:ext>
          </a:extLst>
        </p:spPr>
      </p:pic>
      <p:pic>
        <p:nvPicPr>
          <p:cNvPr id="2" name="Kuva 1" descr="Kuva, joka sisältää kohteen symboli, kuvakaappaus, ympyrä, Grafiikka&#10;&#10;Kuvaus luotu automaattisesti">
            <a:extLst>
              <a:ext uri="{FF2B5EF4-FFF2-40B4-BE49-F238E27FC236}">
                <a16:creationId xmlns:a16="http://schemas.microsoft.com/office/drawing/2014/main" id="{CDE42E38-E9F1-DB13-91B2-4678DAA997AB}"/>
              </a:ext>
            </a:extLst>
          </p:cNvPr>
          <p:cNvPicPr/>
          <p:nvPr/>
        </p:nvPicPr>
        <p:blipFill>
          <a:blip r:embed="rId3">
            <a:extLst>
              <a:ext uri="{28A0092B-C50C-407E-A947-70E740481C1C}">
                <a14:useLocalDpi xmlns:a14="http://schemas.microsoft.com/office/drawing/2010/main" val="0"/>
              </a:ext>
            </a:extLst>
          </a:blip>
          <a:stretch>
            <a:fillRect/>
          </a:stretch>
        </p:blipFill>
        <p:spPr>
          <a:xfrm>
            <a:off x="10631900" y="165416"/>
            <a:ext cx="1409262" cy="1224147"/>
          </a:xfrm>
          <a:prstGeom prst="rect">
            <a:avLst/>
          </a:prstGeom>
        </p:spPr>
      </p:pic>
    </p:spTree>
    <p:extLst>
      <p:ext uri="{BB962C8B-B14F-4D97-AF65-F5344CB8AC3E}">
        <p14:creationId xmlns:p14="http://schemas.microsoft.com/office/powerpoint/2010/main" val="37236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title"/>
          </p:nvPr>
        </p:nvSpPr>
        <p:spPr>
          <a:xfrm>
            <a:off x="5297714" y="1489266"/>
            <a:ext cx="5310976" cy="1028043"/>
          </a:xfrm>
        </p:spPr>
        <p:txBody>
          <a:bodyPr/>
          <a:lstStyle/>
          <a:p>
            <a:r>
              <a:rPr lang="sv-FI" noProof="0" dirty="0">
                <a:solidFill>
                  <a:schemeClr val="tx1"/>
                </a:solidFill>
              </a:rPr>
              <a:t>Bön</a:t>
            </a:r>
          </a:p>
        </p:txBody>
      </p:sp>
      <p:sp>
        <p:nvSpPr>
          <p:cNvPr id="3" name="Sisällön paikkamerkki 2">
            <a:extLst>
              <a:ext uri="{FF2B5EF4-FFF2-40B4-BE49-F238E27FC236}">
                <a16:creationId xmlns:a16="http://schemas.microsoft.com/office/drawing/2014/main" id="{14FF315E-FA64-1D70-5E2C-A703640F2216}"/>
              </a:ext>
            </a:extLst>
          </p:cNvPr>
          <p:cNvSpPr>
            <a:spLocks noGrp="1"/>
          </p:cNvSpPr>
          <p:nvPr>
            <p:ph sz="half" idx="2"/>
          </p:nvPr>
        </p:nvSpPr>
        <p:spPr>
          <a:xfrm>
            <a:off x="5322428" y="2848093"/>
            <a:ext cx="5920575" cy="2938166"/>
          </a:xfrm>
        </p:spPr>
        <p:txBody>
          <a:bodyPr>
            <a:normAutofit/>
          </a:bodyPr>
          <a:lstStyle/>
          <a:p>
            <a:pPr marL="0" indent="0">
              <a:lnSpc>
                <a:spcPct val="100000"/>
              </a:lnSpc>
              <a:spcBef>
                <a:spcPts val="0"/>
              </a:spcBef>
              <a:spcAft>
                <a:spcPts val="1200"/>
              </a:spcAft>
              <a:buNone/>
            </a:pPr>
            <a:r>
              <a:rPr lang="sv-FI" sz="2400" noProof="0" dirty="0"/>
              <a:t>I byn </a:t>
            </a:r>
            <a:r>
              <a:rPr lang="sv-FI" sz="2400" noProof="0" dirty="0" err="1"/>
              <a:t>Tchihingu</a:t>
            </a:r>
            <a:r>
              <a:rPr lang="sv-FI" sz="2400" noProof="0" dirty="0"/>
              <a:t> i Angola, i bergen vid utkanten av Lubango, är 50 procent </a:t>
            </a:r>
            <a:br>
              <a:rPr lang="sv-FI" sz="2400" noProof="0" dirty="0"/>
            </a:br>
            <a:r>
              <a:rPr lang="sv-FI" sz="2400" noProof="0" dirty="0"/>
              <a:t>av barnen i åldern 6–24 månader </a:t>
            </a:r>
            <a:br>
              <a:rPr lang="sv-FI" sz="2400" noProof="0" dirty="0"/>
            </a:br>
            <a:r>
              <a:rPr lang="sv-FI" sz="2400" noProof="0" dirty="0"/>
              <a:t>svårt undernärda. Låt oss be för </a:t>
            </a:r>
            <a:br>
              <a:rPr lang="sv-FI" sz="2400" noProof="0" dirty="0"/>
            </a:br>
            <a:r>
              <a:rPr lang="sv-FI" sz="2400" noProof="0" dirty="0"/>
              <a:t>barnens näringssituation i </a:t>
            </a:r>
            <a:r>
              <a:rPr lang="sv-FI" sz="2400" noProof="0" dirty="0" err="1"/>
              <a:t>Tchihingu</a:t>
            </a:r>
            <a:r>
              <a:rPr lang="sv-FI" sz="2400" noProof="0" dirty="0"/>
              <a:t>.</a:t>
            </a:r>
          </a:p>
          <a:p>
            <a:pPr marL="0" indent="0">
              <a:lnSpc>
                <a:spcPct val="100000"/>
              </a:lnSpc>
              <a:buNone/>
            </a:pPr>
            <a:r>
              <a:rPr lang="sv-FI" noProof="0" dirty="0"/>
              <a:t> 	</a:t>
            </a:r>
            <a:r>
              <a:rPr lang="sv-FI" sz="2100" i="1" noProof="0" dirty="0" err="1"/>
              <a:t>Teressa</a:t>
            </a:r>
            <a:r>
              <a:rPr lang="sv-FI" sz="2100" i="1" noProof="0" dirty="0"/>
              <a:t> </a:t>
            </a:r>
            <a:r>
              <a:rPr lang="sv-FI" sz="2100" i="1" noProof="0" dirty="0" err="1"/>
              <a:t>Juhaninmäki</a:t>
            </a:r>
            <a:r>
              <a:rPr lang="sv-FI" sz="2100" i="1" noProof="0" dirty="0"/>
              <a:t>, regionchef i Afrika</a:t>
            </a:r>
          </a:p>
        </p:txBody>
      </p:sp>
      <p:sp>
        <p:nvSpPr>
          <p:cNvPr id="5" name="Dian numeron paikkamerkki 4">
            <a:extLst>
              <a:ext uri="{FF2B5EF4-FFF2-40B4-BE49-F238E27FC236}">
                <a16:creationId xmlns:a16="http://schemas.microsoft.com/office/drawing/2014/main" id="{7065CAA3-466F-6E68-6BD7-58DD19B3CE06}"/>
              </a:ext>
            </a:extLst>
          </p:cNvPr>
          <p:cNvSpPr>
            <a:spLocks noGrp="1"/>
          </p:cNvSpPr>
          <p:nvPr>
            <p:ph type="sldNum" sz="quarter" idx="12"/>
          </p:nvPr>
        </p:nvSpPr>
        <p:spPr/>
        <p:txBody>
          <a:bodyPr/>
          <a:lstStyle/>
          <a:p>
            <a:fld id="{F6B37718-6688-4F18-A3A4-5BFEA6AE51A8}" type="slidenum">
              <a:rPr lang="sv-FI" noProof="0" smtClean="0"/>
              <a:t>14</a:t>
            </a:fld>
            <a:endParaRPr lang="sv-FI" noProof="0" dirty="0"/>
          </a:p>
        </p:txBody>
      </p:sp>
      <p:pic>
        <p:nvPicPr>
          <p:cNvPr id="7" name="Kuva 6" descr="Kuva, joka sisältää kohteen Ihmisen kasvot, henkilö, vaate, taivas&#10;&#10;Tekoälyllä luotu sisältö voi olla virheellistä.">
            <a:extLst>
              <a:ext uri="{FF2B5EF4-FFF2-40B4-BE49-F238E27FC236}">
                <a16:creationId xmlns:a16="http://schemas.microsoft.com/office/drawing/2014/main" id="{36DE6F83-97A7-013E-DF2F-B4C4CB24B3B9}"/>
              </a:ext>
            </a:extLst>
          </p:cNvPr>
          <p:cNvPicPr>
            <a:picLocks noChangeAspect="1"/>
          </p:cNvPicPr>
          <p:nvPr/>
        </p:nvPicPr>
        <p:blipFill>
          <a:blip r:embed="rId3">
            <a:extLst>
              <a:ext uri="{28A0092B-C50C-407E-A947-70E740481C1C}">
                <a14:useLocalDpi xmlns:a14="http://schemas.microsoft.com/office/drawing/2010/main" val="0"/>
              </a:ext>
            </a:extLst>
          </a:blip>
          <a:srcRect l="2315" r="3752"/>
          <a:stretch>
            <a:fillRect/>
          </a:stretch>
        </p:blipFill>
        <p:spPr>
          <a:xfrm>
            <a:off x="-37069" y="0"/>
            <a:ext cx="4831492"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4A680C0E-8FEB-AE01-65DF-273A31C4C2B3}"/>
              </a:ext>
            </a:extLst>
          </p:cNvPr>
          <p:cNvPicPr/>
          <p:nvPr/>
        </p:nvPicPr>
        <p:blipFill>
          <a:blip r:embed="rId4">
            <a:extLst>
              <a:ext uri="{28A0092B-C50C-407E-A947-70E740481C1C}">
                <a14:useLocalDpi xmlns:a14="http://schemas.microsoft.com/office/drawing/2010/main" val="0"/>
              </a:ext>
            </a:extLst>
          </a:blip>
          <a:stretch>
            <a:fillRect/>
          </a:stretch>
        </p:blipFill>
        <p:spPr>
          <a:xfrm>
            <a:off x="10327299" y="441093"/>
            <a:ext cx="1409262" cy="1224147"/>
          </a:xfrm>
          <a:prstGeom prst="rect">
            <a:avLst/>
          </a:prstGeom>
        </p:spPr>
      </p:pic>
    </p:spTree>
    <p:extLst>
      <p:ext uri="{BB962C8B-B14F-4D97-AF65-F5344CB8AC3E}">
        <p14:creationId xmlns:p14="http://schemas.microsoft.com/office/powerpoint/2010/main" val="997334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title"/>
          </p:nvPr>
        </p:nvSpPr>
        <p:spPr>
          <a:xfrm>
            <a:off x="5029540" y="715326"/>
            <a:ext cx="5310976" cy="1028043"/>
          </a:xfrm>
        </p:spPr>
        <p:txBody>
          <a:bodyPr/>
          <a:lstStyle/>
          <a:p>
            <a:r>
              <a:rPr lang="sv-FI" noProof="0" dirty="0">
                <a:solidFill>
                  <a:schemeClr val="tx1"/>
                </a:solidFill>
              </a:rPr>
              <a:t>Bön</a:t>
            </a: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sz="half" idx="2"/>
          </p:nvPr>
        </p:nvSpPr>
        <p:spPr>
          <a:xfrm>
            <a:off x="5029540" y="2128359"/>
            <a:ext cx="6622880" cy="4462167"/>
          </a:xfrm>
        </p:spPr>
        <p:txBody>
          <a:bodyPr>
            <a:normAutofit fontScale="92500"/>
          </a:bodyPr>
          <a:lstStyle/>
          <a:p>
            <a:pPr marL="0" indent="0">
              <a:lnSpc>
                <a:spcPct val="100000"/>
              </a:lnSpc>
              <a:buNone/>
            </a:pPr>
            <a:r>
              <a:rPr lang="sv-FI" sz="2500" noProof="0" dirty="0"/>
              <a:t>”Vi lever i en region där brottslighet, särskilt brott riktade mot barn, är mycket vanligt. Dessutom upplever många barn fruktansvärda förluster på grund av krig. I dessa länder kan barnen vara verkligt trygga endast under Guds beskydd. Vi skulle vara mycket tacksamma om ni bad för våra barns fysiska och känslomässiga välbefinnande samt för att föräldrarna skulle använda kärleksfull auktoritet och utöva ett sunt och ansvarsfullt föräldraskap.”</a:t>
            </a:r>
          </a:p>
          <a:p>
            <a:pPr marL="0" indent="0" algn="r">
              <a:lnSpc>
                <a:spcPct val="100000"/>
              </a:lnSpc>
              <a:buNone/>
            </a:pPr>
            <a:r>
              <a:rPr lang="sv-FI" i="1" noProof="0" dirty="0"/>
              <a:t>		Nora, medarbetare vid det kristna </a:t>
            </a:r>
            <a:br>
              <a:rPr lang="sv-FI" i="1" noProof="0" dirty="0"/>
            </a:br>
            <a:r>
              <a:rPr lang="sv-FI" i="1" noProof="0" dirty="0"/>
              <a:t>tv-nätverket SAT-7 i Mellanöstern</a:t>
            </a:r>
          </a:p>
        </p:txBody>
      </p:sp>
      <p:pic>
        <p:nvPicPr>
          <p:cNvPr id="7" name="Kuva 6" descr="Kuva, joka sisältää kohteen vaate, Ihmisen kasvot, henkilö, maalaus&#10;&#10;Tekoälyllä luotu sisältö voi olla virheellistä.">
            <a:extLst>
              <a:ext uri="{FF2B5EF4-FFF2-40B4-BE49-F238E27FC236}">
                <a16:creationId xmlns:a16="http://schemas.microsoft.com/office/drawing/2014/main" id="{C82A1442-6B06-9C9E-1B98-496FA020CE37}"/>
              </a:ext>
            </a:extLst>
          </p:cNvPr>
          <p:cNvPicPr>
            <a:picLocks noChangeAspect="1"/>
          </p:cNvPicPr>
          <p:nvPr/>
        </p:nvPicPr>
        <p:blipFill>
          <a:blip r:embed="rId3">
            <a:extLst>
              <a:ext uri="{28A0092B-C50C-407E-A947-70E740481C1C}">
                <a14:useLocalDpi xmlns:a14="http://schemas.microsoft.com/office/drawing/2010/main" val="0"/>
              </a:ext>
            </a:extLst>
          </a:blip>
          <a:srcRect l="10196" r="40265"/>
          <a:stretch>
            <a:fillRect/>
          </a:stretch>
        </p:blipFill>
        <p:spPr>
          <a:xfrm>
            <a:off x="0" y="0"/>
            <a:ext cx="4529924"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409FBE3B-D253-DF00-E26D-398218E2E6EC}"/>
              </a:ext>
            </a:extLst>
          </p:cNvPr>
          <p:cNvPicPr/>
          <p:nvPr/>
        </p:nvPicPr>
        <p:blipFill>
          <a:blip r:embed="rId4">
            <a:extLst>
              <a:ext uri="{28A0092B-C50C-407E-A947-70E740481C1C}">
                <a14:useLocalDpi xmlns:a14="http://schemas.microsoft.com/office/drawing/2010/main" val="0"/>
              </a:ext>
            </a:extLst>
          </a:blip>
          <a:stretch>
            <a:fillRect/>
          </a:stretch>
        </p:blipFill>
        <p:spPr>
          <a:xfrm>
            <a:off x="10427015" y="416378"/>
            <a:ext cx="1409262" cy="1224147"/>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descr="Kuva, joka sisältää kohteen Ihmisen kasvot, henkilö, vaate, seinä&#10;&#10;Tekoälyllä luotu sisältö voi olla virheellistä.">
            <a:extLst>
              <a:ext uri="{FF2B5EF4-FFF2-40B4-BE49-F238E27FC236}">
                <a16:creationId xmlns:a16="http://schemas.microsoft.com/office/drawing/2014/main" id="{BCDDF32B-4099-DCC6-27AB-044F2397BA7F}"/>
              </a:ext>
            </a:extLst>
          </p:cNvPr>
          <p:cNvPicPr>
            <a:picLocks noChangeAspect="1"/>
          </p:cNvPicPr>
          <p:nvPr/>
        </p:nvPicPr>
        <p:blipFill>
          <a:blip r:embed="rId2">
            <a:extLst>
              <a:ext uri="{28A0092B-C50C-407E-A947-70E740481C1C}">
                <a14:useLocalDpi xmlns:a14="http://schemas.microsoft.com/office/drawing/2010/main" val="0"/>
              </a:ext>
            </a:extLst>
          </a:blip>
          <a:srcRect t="5582" b="9822"/>
          <a:stretch>
            <a:fillRect/>
          </a:stretch>
        </p:blipFill>
        <p:spPr>
          <a:xfrm>
            <a:off x="-50932" y="-75309"/>
            <a:ext cx="12293864" cy="6933307"/>
          </a:xfrm>
          <a:prstGeom prst="rect">
            <a:avLst/>
          </a:prstGeom>
        </p:spPr>
      </p:pic>
      <p:sp>
        <p:nvSpPr>
          <p:cNvPr id="4" name="Päivämäärän paikkamerkki 3">
            <a:extLst>
              <a:ext uri="{FF2B5EF4-FFF2-40B4-BE49-F238E27FC236}">
                <a16:creationId xmlns:a16="http://schemas.microsoft.com/office/drawing/2014/main" id="{6523485A-FA15-38FC-5559-B132A8F410F9}"/>
              </a:ext>
            </a:extLst>
          </p:cNvPr>
          <p:cNvSpPr>
            <a:spLocks noGrp="1"/>
          </p:cNvSpPr>
          <p:nvPr>
            <p:ph type="dt" sz="half" idx="10"/>
          </p:nvPr>
        </p:nvSpPr>
        <p:spPr/>
        <p:txBody>
          <a:bodyPr/>
          <a:lstStyle/>
          <a:p>
            <a:fld id="{689FD0A6-F645-4688-BBAF-B521945A26F4}" type="datetime1">
              <a:rPr lang="sv-FI" noProof="0" smtClean="0"/>
              <a:t>05-02-2026</a:t>
            </a:fld>
            <a:endParaRPr lang="sv-FI" noProof="0" dirty="0"/>
          </a:p>
        </p:txBody>
      </p:sp>
      <p:sp>
        <p:nvSpPr>
          <p:cNvPr id="9" name="Tekstiruutu 8">
            <a:extLst>
              <a:ext uri="{FF2B5EF4-FFF2-40B4-BE49-F238E27FC236}">
                <a16:creationId xmlns:a16="http://schemas.microsoft.com/office/drawing/2014/main" id="{8352E202-5486-ED52-7C74-A87005153D1A}"/>
              </a:ext>
            </a:extLst>
          </p:cNvPr>
          <p:cNvSpPr txBox="1"/>
          <p:nvPr/>
        </p:nvSpPr>
        <p:spPr>
          <a:xfrm>
            <a:off x="328586" y="4779833"/>
            <a:ext cx="3872712" cy="1631216"/>
          </a:xfrm>
          <a:prstGeom prst="rect">
            <a:avLst/>
          </a:prstGeom>
          <a:noFill/>
          <a:effectLst>
            <a:outerShdw blurRad="50800" dist="50800" dir="5400000" algn="ctr" rotWithShape="0">
              <a:schemeClr val="tx1">
                <a:alpha val="31000"/>
              </a:schemeClr>
            </a:outerShdw>
          </a:effectLst>
        </p:spPr>
        <p:txBody>
          <a:bodyPr wrap="square">
            <a:spAutoFit/>
          </a:bodyPr>
          <a:lstStyle/>
          <a:p>
            <a:r>
              <a:rPr lang="sv-FI" sz="2000" b="1" noProof="0" dirty="0" err="1">
                <a:solidFill>
                  <a:schemeClr val="bg1"/>
                </a:solidFill>
                <a:effectLst>
                  <a:outerShdw blurRad="50800" dist="38100" algn="l" rotWithShape="0">
                    <a:prstClr val="black">
                      <a:alpha val="40000"/>
                    </a:prstClr>
                  </a:outerShdw>
                </a:effectLst>
              </a:rPr>
              <a:t>Zehara</a:t>
            </a:r>
            <a:r>
              <a:rPr lang="sv-FI" sz="2000" b="1" noProof="0" dirty="0">
                <a:solidFill>
                  <a:schemeClr val="bg1"/>
                </a:solidFill>
                <a:effectLst>
                  <a:outerShdw blurRad="50800" dist="38100" algn="l" rotWithShape="0">
                    <a:prstClr val="black">
                      <a:alpha val="40000"/>
                    </a:prstClr>
                  </a:outerShdw>
                </a:effectLst>
              </a:rPr>
              <a:t> </a:t>
            </a:r>
            <a:r>
              <a:rPr lang="sv-FI" sz="2000" b="1" noProof="0" dirty="0" err="1">
                <a:solidFill>
                  <a:schemeClr val="bg1"/>
                </a:solidFill>
                <a:effectLst>
                  <a:outerShdw blurRad="50800" dist="38100" algn="l" rotWithShape="0">
                    <a:prstClr val="black">
                      <a:alpha val="40000"/>
                    </a:prstClr>
                  </a:outerShdw>
                </a:effectLst>
              </a:rPr>
              <a:t>Amer</a:t>
            </a:r>
            <a:r>
              <a:rPr lang="sv-FI" sz="2000" b="1" noProof="0" dirty="0">
                <a:solidFill>
                  <a:schemeClr val="bg1"/>
                </a:solidFill>
                <a:effectLst>
                  <a:outerShdw blurRad="50800" dist="38100" algn="l" rotWithShape="0">
                    <a:prstClr val="black">
                      <a:alpha val="40000"/>
                    </a:prstClr>
                  </a:outerShdw>
                </a:effectLst>
              </a:rPr>
              <a:t> är glad att hennes dotter </a:t>
            </a:r>
            <a:r>
              <a:rPr lang="sv-FI" sz="2000" b="1" noProof="0" dirty="0" err="1">
                <a:solidFill>
                  <a:schemeClr val="bg1"/>
                </a:solidFill>
                <a:effectLst>
                  <a:outerShdw blurRad="50800" dist="38100" algn="l" rotWithShape="0">
                    <a:prstClr val="black">
                      <a:alpha val="40000"/>
                    </a:prstClr>
                  </a:outerShdw>
                </a:effectLst>
              </a:rPr>
              <a:t>Sualiha</a:t>
            </a:r>
            <a:r>
              <a:rPr lang="sv-FI" sz="2000" b="1" noProof="0" dirty="0">
                <a:solidFill>
                  <a:schemeClr val="bg1"/>
                </a:solidFill>
                <a:effectLst>
                  <a:outerShdw blurRad="50800" dist="38100" algn="l" rotWithShape="0">
                    <a:prstClr val="black">
                      <a:alpha val="40000"/>
                    </a:prstClr>
                  </a:outerShdw>
                </a:effectLst>
              </a:rPr>
              <a:t>, 11, </a:t>
            </a:r>
            <a:br>
              <a:rPr lang="sv-FI" sz="2000" b="1" noProof="0" dirty="0">
                <a:solidFill>
                  <a:schemeClr val="bg1"/>
                </a:solidFill>
                <a:effectLst>
                  <a:outerShdw blurRad="50800" dist="38100" algn="l" rotWithShape="0">
                    <a:prstClr val="black">
                      <a:alpha val="40000"/>
                    </a:prstClr>
                  </a:outerShdw>
                </a:effectLst>
              </a:rPr>
            </a:br>
            <a:r>
              <a:rPr lang="sv-FI" sz="2000" b="1" noProof="0" dirty="0">
                <a:solidFill>
                  <a:schemeClr val="bg1"/>
                </a:solidFill>
                <a:effectLst>
                  <a:outerShdw blurRad="50800" dist="38100" algn="l" rotWithShape="0">
                    <a:prstClr val="black">
                      <a:alpha val="40000"/>
                    </a:prstClr>
                  </a:outerShdw>
                </a:effectLst>
              </a:rPr>
              <a:t>får vård vid rehabiliterings-centret i Etiopien som stöds av Finska Missionssällskapet. </a:t>
            </a:r>
          </a:p>
        </p:txBody>
      </p:sp>
      <p:pic>
        <p:nvPicPr>
          <p:cNvPr id="2" name="Kuva 1" descr="Kuva, joka sisältää kohteen symboli, teksti, logo, muotoilu&#10;&#10;Kuvaus luotu automaattisesti">
            <a:extLst>
              <a:ext uri="{FF2B5EF4-FFF2-40B4-BE49-F238E27FC236}">
                <a16:creationId xmlns:a16="http://schemas.microsoft.com/office/drawing/2014/main" id="{6D56DC10-5158-8252-A835-77564C4ACE84}"/>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Mukautetut 1">
      <a:dk1>
        <a:srgbClr val="0C0C0C"/>
      </a:dk1>
      <a:lt1>
        <a:srgbClr val="FFFFFF"/>
      </a:lt1>
      <a:dk2>
        <a:srgbClr val="F53246"/>
      </a:dk2>
      <a:lt2>
        <a:srgbClr val="E7E6E6"/>
      </a:lt2>
      <a:accent1>
        <a:srgbClr val="F53246"/>
      </a:accent1>
      <a:accent2>
        <a:srgbClr val="90397B"/>
      </a:accent2>
      <a:accent3>
        <a:srgbClr val="1179A6"/>
      </a:accent3>
      <a:accent4>
        <a:srgbClr val="93CB81"/>
      </a:accent4>
      <a:accent5>
        <a:srgbClr val="F3DF0E"/>
      </a:accent5>
      <a:accent6>
        <a:srgbClr val="FBAFB6"/>
      </a:accent6>
      <a:hlink>
        <a:srgbClr val="0C5272"/>
      </a:hlink>
      <a:folHlink>
        <a:srgbClr val="FBAFB6"/>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c77bcd6-2a14-446c-9fcf-97c73439d31f" xsi:nil="true"/>
    <lcf76f155ced4ddcb4097134ff3c332f xmlns="2e4f190b-e88f-4339-a513-dae9ea18460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C42F9A0B562CAA47B590B2987B18A5D2" ma:contentTypeVersion="12" ma:contentTypeDescription="Luo uusi asiakirja." ma:contentTypeScope="" ma:versionID="7827d4af96235b74159062e473970991">
  <xsd:schema xmlns:xsd="http://www.w3.org/2001/XMLSchema" xmlns:xs="http://www.w3.org/2001/XMLSchema" xmlns:p="http://schemas.microsoft.com/office/2006/metadata/properties" xmlns:ns2="2e4f190b-e88f-4339-a513-dae9ea184602" xmlns:ns3="ec77bcd6-2a14-446c-9fcf-97c73439d31f" targetNamespace="http://schemas.microsoft.com/office/2006/metadata/properties" ma:root="true" ma:fieldsID="b110218dbbab40ea1662b1bd437562fc" ns2:_="" ns3:_="">
    <xsd:import namespace="2e4f190b-e88f-4339-a513-dae9ea184602"/>
    <xsd:import namespace="ec77bcd6-2a14-446c-9fcf-97c73439d3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4f190b-e88f-4339-a513-dae9ea1846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c77bcd6-2a14-446c-9fcf-97c73439d31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fce5831-028e-4150-bc76-554931bb56f2}" ma:internalName="TaxCatchAll" ma:showField="CatchAllData" ma:web="ec77bcd6-2a14-446c-9fcf-97c73439d3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2.xml><?xml version="1.0" encoding="utf-8"?>
<ds:datastoreItem xmlns:ds="http://schemas.openxmlformats.org/officeDocument/2006/customXml" ds:itemID="{8DA6B8EA-6046-4BEE-BF32-C50AAA54649D}">
  <ds:schemaRefs>
    <ds:schemaRef ds:uri="2c92d715-d8ce-4fc2-8bad-0f61043d6bee"/>
    <ds:schemaRef ds:uri="7fb4b996-e86c-4757-b273-81a7b24158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ba8b525-faa7-450e-87ad-219cde38671f"/>
    <ds:schemaRef ds:uri="36c43c7b-f203-4255-9c01-fbfa8f435691"/>
    <ds:schemaRef ds:uri="ec77bcd6-2a14-446c-9fcf-97c73439d31f"/>
    <ds:schemaRef ds:uri="2e4f190b-e88f-4339-a513-dae9ea184602"/>
  </ds:schemaRefs>
</ds:datastoreItem>
</file>

<file path=customXml/itemProps3.xml><?xml version="1.0" encoding="utf-8"?>
<ds:datastoreItem xmlns:ds="http://schemas.openxmlformats.org/officeDocument/2006/customXml" ds:itemID="{83972F6D-D658-40AA-9C9C-45779C00B2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4f190b-e88f-4339-a513-dae9ea184602"/>
    <ds:schemaRef ds:uri="ec77bcd6-2a14-446c-9fcf-97c73439d3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Lähetysseura_16-9_FIN_pohja</Template>
  <TotalTime>2527</TotalTime>
  <Words>1594</Words>
  <Application>Microsoft Office PowerPoint</Application>
  <PresentationFormat>Laajakuva</PresentationFormat>
  <Paragraphs>97</Paragraphs>
  <Slides>17</Slides>
  <Notes>8</Notes>
  <HiddenSlides>0</HiddenSlides>
  <MMClips>0</MMClips>
  <ScaleCrop>false</ScaleCrop>
  <HeadingPairs>
    <vt:vector size="4" baseType="variant">
      <vt:variant>
        <vt:lpstr>Teema</vt:lpstr>
      </vt:variant>
      <vt:variant>
        <vt:i4>1</vt:i4>
      </vt:variant>
      <vt:variant>
        <vt:lpstr>Dian otsikot</vt:lpstr>
      </vt:variant>
      <vt:variant>
        <vt:i4>17</vt:i4>
      </vt:variant>
    </vt:vector>
  </HeadingPairs>
  <TitlesOfParts>
    <vt:vector size="18" baseType="lpstr">
      <vt:lpstr>Office-teema</vt:lpstr>
      <vt:lpstr>Barn och ungdomar</vt:lpstr>
      <vt:lpstr>Missionssällskapet är en av kyrkans missionsorganisationer och en av Finlands största aktörer inom utvecklingssamarbete </vt:lpstr>
      <vt:lpstr>PowerPoint-esitys</vt:lpstr>
      <vt:lpstr>PowerPoint-esitys</vt:lpstr>
      <vt:lpstr>Vad är en temakorg?</vt:lpstr>
      <vt:lpstr>Temakorgar</vt:lpstr>
      <vt:lpstr>Möjligheter, utbildning och drömmar</vt:lpstr>
      <vt:lpstr>Möjligheter, utbildning och  drömmar</vt:lpstr>
      <vt:lpstr>PowerPoint-esitys</vt:lpstr>
      <vt:lpstr>PowerPoint-esitys</vt:lpstr>
      <vt:lpstr>PowerPoint-esitys</vt:lpstr>
      <vt:lpstr>Teologisk riktlinje</vt:lpstr>
      <vt:lpstr>PowerPoint-esitys</vt:lpstr>
      <vt:lpstr>Bön</vt:lpstr>
      <vt:lpstr>Bön</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lastModifiedBy>Steffansson-Myrskog Charlotte</cp:lastModifiedBy>
  <cp:revision>51</cp:revision>
  <dcterms:created xsi:type="dcterms:W3CDTF">2022-08-23T09:26:18Z</dcterms:created>
  <dcterms:modified xsi:type="dcterms:W3CDTF">2026-02-05T18:31:00Z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0x010100C42F9A0B562CAA47B590B2987B18A5D2</vt:lpwstr>
  </property>
</Properties>
</file>