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8"/>
  </p:notesMasterIdLst>
  <p:handoutMasterIdLst>
    <p:handoutMasterId r:id="rId19"/>
  </p:handoutMasterIdLst>
  <p:sldIdLst>
    <p:sldId id="458" r:id="rId5"/>
    <p:sldId id="464" r:id="rId6"/>
    <p:sldId id="465" r:id="rId7"/>
    <p:sldId id="466" r:id="rId8"/>
    <p:sldId id="467" r:id="rId9"/>
    <p:sldId id="478" r:id="rId10"/>
    <p:sldId id="480" r:id="rId11"/>
    <p:sldId id="479" r:id="rId12"/>
    <p:sldId id="468" r:id="rId13"/>
    <p:sldId id="469" r:id="rId14"/>
    <p:sldId id="475" r:id="rId15"/>
    <p:sldId id="476" r:id="rId16"/>
    <p:sldId id="477" r:id="rId17"/>
  </p:sldIdLst>
  <p:sldSz cx="12192000" cy="6858000"/>
  <p:notesSz cx="6858000" cy="9144000"/>
  <p:custDataLst>
    <p:tags r:id="rId20"/>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1" dt="2026-10-15T09:52:40.536"/>
    <p1510:client id="{5FD4E797-1FF3-8E26-09E5-0614B1E19055}" v="250" dt="2026-10-15T09:32:37.4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639" autoAdjust="0"/>
  </p:normalViewPr>
  <p:slideViewPr>
    <p:cSldViewPr snapToGrid="0">
      <p:cViewPr varScale="1">
        <p:scale>
          <a:sx n="97" d="100"/>
          <a:sy n="97" d="100"/>
        </p:scale>
        <p:origin x="11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15.10.2026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15.10.2026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6.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3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3.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r>
              <a:rPr lang="fi-FI"/>
              <a:t>Lisää kuva napsauttamalla kuvaketta</a:t>
            </a:r>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r>
              <a:rPr lang="fi-FI"/>
              <a:t>Lisää kuva napsauttamalla kuvaketta</a:t>
            </a:r>
          </a:p>
        </p:txBody>
      </p:sp>
    </p:spTree>
    <p:extLst>
      <p:ext uri="{BB962C8B-B14F-4D97-AF65-F5344CB8AC3E}">
        <p14:creationId xmlns:p14="http://schemas.microsoft.com/office/powerpoint/2010/main" val="1808687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r>
              <a:rPr lang="fi-FI"/>
              <a:t>Lisää medialeike napsauttamalla kuvaketta</a:t>
            </a:r>
          </a:p>
        </p:txBody>
      </p:sp>
    </p:spTree>
    <p:extLst>
      <p:ext uri="{BB962C8B-B14F-4D97-AF65-F5344CB8AC3E}">
        <p14:creationId xmlns:p14="http://schemas.microsoft.com/office/powerpoint/2010/main" val="12584740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r>
              <a:rPr lang="fi-FI"/>
              <a:t>Lisää kuva napsauttamalla kuvaketta</a:t>
            </a:r>
          </a:p>
        </p:txBody>
      </p:sp>
    </p:spTree>
    <p:extLst>
      <p:ext uri="{BB962C8B-B14F-4D97-AF65-F5344CB8AC3E}">
        <p14:creationId xmlns:p14="http://schemas.microsoft.com/office/powerpoint/2010/main" val="17104020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r>
              <a:rPr lang="fi-FI"/>
              <a:t>Lisää medialeike napsauttamalla kuvaketta</a:t>
            </a:r>
          </a:p>
        </p:txBody>
      </p:sp>
    </p:spTree>
    <p:extLst>
      <p:ext uri="{BB962C8B-B14F-4D97-AF65-F5344CB8AC3E}">
        <p14:creationId xmlns:p14="http://schemas.microsoft.com/office/powerpoint/2010/main" val="7179416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r>
              <a:rPr lang="fi-FI"/>
              <a:t>Lisää kuva napsauttamalla kuvaketta</a:t>
            </a:r>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r>
              <a:rPr lang="fi-FI"/>
              <a:t>Lisää kuva napsauttamalla kuvaketta</a:t>
            </a:r>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r>
              <a:rPr lang="fi-FI"/>
              <a:t>Lisää kuva napsauttamalla kuvaketta</a:t>
            </a:r>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r>
              <a:rPr lang="fi-FI"/>
              <a:t>Lisää kuva napsauttamalla kuvaketta</a:t>
            </a:r>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r>
              <a:rPr lang="fi-FI"/>
              <a:t>Lisää kuva napsauttamalla kuvaketta</a:t>
            </a:r>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ags" Target="../tags/tag2.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58"/>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9" imgW="421" imgH="423" progId="TCLayout.ActiveDocument.1">
                  <p:embed/>
                </p:oleObj>
              </mc:Choice>
              <mc:Fallback>
                <p:oleObj name="think-cell Slide" r:id="rId59"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0"/>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15.10.2026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660" r:id="rId22"/>
    <p:sldLayoutId id="2147483742" r:id="rId23"/>
    <p:sldLayoutId id="2147483673" r:id="rId24"/>
    <p:sldLayoutId id="2147483725" r:id="rId25"/>
    <p:sldLayoutId id="2147483703" r:id="rId26"/>
    <p:sldLayoutId id="2147483708" r:id="rId27"/>
    <p:sldLayoutId id="2147483743" r:id="rId28"/>
    <p:sldLayoutId id="2147483732" r:id="rId29"/>
    <p:sldLayoutId id="2147483706" r:id="rId30"/>
    <p:sldLayoutId id="2147483709" r:id="rId31"/>
    <p:sldLayoutId id="2147483707" r:id="rId32"/>
    <p:sldLayoutId id="2147483650" r:id="rId33"/>
    <p:sldLayoutId id="2147483761" r:id="rId34"/>
    <p:sldLayoutId id="2147483726" r:id="rId35"/>
    <p:sldLayoutId id="2147483747" r:id="rId36"/>
    <p:sldLayoutId id="2147483762" r:id="rId37"/>
    <p:sldLayoutId id="2147483749" r:id="rId38"/>
    <p:sldLayoutId id="2147483763" r:id="rId39"/>
    <p:sldLayoutId id="2147483748" r:id="rId40"/>
    <p:sldLayoutId id="2147483750" r:id="rId41"/>
    <p:sldLayoutId id="2147483737" r:id="rId42"/>
    <p:sldLayoutId id="2147483734" r:id="rId43"/>
    <p:sldLayoutId id="2147483695" r:id="rId44"/>
    <p:sldLayoutId id="2147483739" r:id="rId45"/>
    <p:sldLayoutId id="2147483735" r:id="rId46"/>
    <p:sldLayoutId id="2147483738" r:id="rId47"/>
    <p:sldLayoutId id="2147483736" r:id="rId48"/>
    <p:sldLayoutId id="2147483702" r:id="rId49"/>
    <p:sldLayoutId id="2147483740" r:id="rId50"/>
    <p:sldLayoutId id="2147483700" r:id="rId51"/>
    <p:sldLayoutId id="2147483731" r:id="rId52"/>
    <p:sldLayoutId id="2147483755" r:id="rId53"/>
    <p:sldLayoutId id="2147483751" r:id="rId54"/>
    <p:sldLayoutId id="2147483752" r:id="rId55"/>
    <p:sldLayoutId id="2147483753" r:id="rId56"/>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F98426F-A395-4554-7C50-3F73630E6764}"/>
              </a:ext>
            </a:extLst>
          </p:cNvPr>
          <p:cNvSpPr>
            <a:spLocks noGrp="1"/>
          </p:cNvSpPr>
          <p:nvPr>
            <p:ph type="title"/>
          </p:nvPr>
        </p:nvSpPr>
        <p:spPr>
          <a:xfrm>
            <a:off x="591164" y="806246"/>
            <a:ext cx="11009671" cy="3342129"/>
          </a:xfrm>
        </p:spPr>
        <p:txBody>
          <a:bodyPr>
            <a:normAutofit fontScale="90000"/>
          </a:bodyPr>
          <a:lstStyle/>
          <a:p>
            <a:br>
              <a:rPr lang="fi-FI" dirty="0"/>
            </a:br>
            <a:r>
              <a:rPr lang="fi-FI" dirty="0"/>
              <a:t>Vaalipaneelikysymyksiä ja loppuhartaus seurakunnan vaalipaneeliin</a:t>
            </a:r>
          </a:p>
        </p:txBody>
      </p:sp>
      <p:sp>
        <p:nvSpPr>
          <p:cNvPr id="3" name="Tekstin paikkamerkki 2">
            <a:extLst>
              <a:ext uri="{FF2B5EF4-FFF2-40B4-BE49-F238E27FC236}">
                <a16:creationId xmlns:a16="http://schemas.microsoft.com/office/drawing/2014/main" id="{CBF5DAB2-450C-2E7C-2563-4BE5F868FAE9}"/>
              </a:ext>
            </a:extLst>
          </p:cNvPr>
          <p:cNvSpPr>
            <a:spLocks noGrp="1"/>
          </p:cNvSpPr>
          <p:nvPr>
            <p:ph type="body" idx="1"/>
          </p:nvPr>
        </p:nvSpPr>
        <p:spPr>
          <a:xfrm>
            <a:off x="838200" y="4469012"/>
            <a:ext cx="10515600" cy="551818"/>
          </a:xfrm>
        </p:spPr>
        <p:txBody>
          <a:bodyPr/>
          <a:lstStyle/>
          <a:p>
            <a:r>
              <a:rPr lang="fi-FI" dirty="0"/>
              <a:t>Eduskuntavaalit 2027</a:t>
            </a:r>
          </a:p>
        </p:txBody>
      </p:sp>
      <p:pic>
        <p:nvPicPr>
          <p:cNvPr id="5" name="Kuva 4">
            <a:extLst>
              <a:ext uri="{FF2B5EF4-FFF2-40B4-BE49-F238E27FC236}">
                <a16:creationId xmlns:a16="http://schemas.microsoft.com/office/drawing/2014/main" id="{2E40C727-9D6C-5E72-D37F-6FD5A7FBDD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004" y="5360801"/>
            <a:ext cx="3903209" cy="1428691"/>
          </a:xfrm>
          <a:prstGeom prst="rect">
            <a:avLst/>
          </a:prstGeom>
        </p:spPr>
      </p:pic>
      <p:pic>
        <p:nvPicPr>
          <p:cNvPr id="4" name="Graphic 3">
            <a:extLst>
              <a:ext uri="{FF2B5EF4-FFF2-40B4-BE49-F238E27FC236}">
                <a16:creationId xmlns:a16="http://schemas.microsoft.com/office/drawing/2014/main" id="{9121C700-2D8D-F1CC-D497-5E1C4877E5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33823" y="5358090"/>
            <a:ext cx="4697394" cy="1263618"/>
          </a:xfrm>
          <a:prstGeom prst="rect">
            <a:avLst/>
          </a:prstGeom>
        </p:spPr>
      </p:pic>
    </p:spTree>
    <p:extLst>
      <p:ext uri="{BB962C8B-B14F-4D97-AF65-F5344CB8AC3E}">
        <p14:creationId xmlns:p14="http://schemas.microsoft.com/office/powerpoint/2010/main" val="2613713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842C6C-CD3E-16AD-0413-2DE45DDE9271}"/>
              </a:ext>
            </a:extLst>
          </p:cNvPr>
          <p:cNvSpPr>
            <a:spLocks noGrp="1"/>
          </p:cNvSpPr>
          <p:nvPr>
            <p:ph type="title"/>
          </p:nvPr>
        </p:nvSpPr>
        <p:spPr/>
        <p:txBody>
          <a:bodyPr/>
          <a:lstStyle/>
          <a:p>
            <a:r>
              <a:rPr lang="fi-FI" dirty="0"/>
              <a:t>Kehitysyhteistyö ja globaali vastuu</a:t>
            </a:r>
          </a:p>
        </p:txBody>
      </p:sp>
      <p:sp>
        <p:nvSpPr>
          <p:cNvPr id="4" name="Dian numeron paikkamerkki 3">
            <a:extLst>
              <a:ext uri="{FF2B5EF4-FFF2-40B4-BE49-F238E27FC236}">
                <a16:creationId xmlns:a16="http://schemas.microsoft.com/office/drawing/2014/main" id="{6F09634A-109D-A89D-D11D-506108E72FDB}"/>
              </a:ext>
            </a:extLst>
          </p:cNvPr>
          <p:cNvSpPr>
            <a:spLocks noGrp="1"/>
          </p:cNvSpPr>
          <p:nvPr>
            <p:ph type="sldNum" sz="quarter" idx="4"/>
          </p:nvPr>
        </p:nvSpPr>
        <p:spPr/>
        <p:txBody>
          <a:bodyPr/>
          <a:lstStyle/>
          <a:p>
            <a:fld id="{F6B37718-6688-4F18-A3A4-5BFEA6AE51A8}" type="slidenum">
              <a:rPr lang="fi-FI" smtClean="0"/>
              <a:pPr/>
              <a:t>2</a:t>
            </a:fld>
            <a:endParaRPr lang="fi-FI"/>
          </a:p>
        </p:txBody>
      </p:sp>
      <p:sp>
        <p:nvSpPr>
          <p:cNvPr id="5" name="Sisällön paikkamerkki 4">
            <a:extLst>
              <a:ext uri="{FF2B5EF4-FFF2-40B4-BE49-F238E27FC236}">
                <a16:creationId xmlns:a16="http://schemas.microsoft.com/office/drawing/2014/main" id="{4D97B8D8-BDE1-BCFF-1896-53AD90785761}"/>
              </a:ext>
            </a:extLst>
          </p:cNvPr>
          <p:cNvSpPr>
            <a:spLocks noGrp="1"/>
          </p:cNvSpPr>
          <p:nvPr>
            <p:ph idx="1"/>
          </p:nvPr>
        </p:nvSpPr>
        <p:spPr>
          <a:xfrm>
            <a:off x="6563535" y="638762"/>
            <a:ext cx="5285155" cy="5928852"/>
          </a:xfrm>
        </p:spPr>
        <p:txBody>
          <a:bodyPr>
            <a:normAutofit lnSpcReduction="10000"/>
          </a:bodyPr>
          <a:lstStyle/>
          <a:p>
            <a:pPr lvl="0"/>
            <a:endParaRPr lang="fi-FI" dirty="0"/>
          </a:p>
          <a:p>
            <a:pPr lvl="0"/>
            <a:r>
              <a:rPr lang="fi-FI" dirty="0"/>
              <a:t>Mikä on Suomen vastuu maailman köyhimpien ihmisten tukemisessa?</a:t>
            </a:r>
          </a:p>
          <a:p>
            <a:pPr lvl="0"/>
            <a:r>
              <a:rPr lang="fi-FI" dirty="0"/>
              <a:t>Mikä on kehitysyhteistyön, humanitaarisen avun ja rauhantyön rooli Suomen ulkopolitiikassa tulevaisuudessa?</a:t>
            </a:r>
          </a:p>
          <a:p>
            <a:pPr lvl="0"/>
            <a:r>
              <a:rPr lang="fi-FI" dirty="0"/>
              <a:t>Pitäisikö Suomen lisätä, vähentää vai pitää ennallaan kehitysyhteis-</a:t>
            </a:r>
            <a:br>
              <a:rPr lang="fi-FI" dirty="0"/>
            </a:br>
            <a:r>
              <a:rPr lang="fi-FI" dirty="0"/>
              <a:t>työmäärärahat? Miksi?</a:t>
            </a:r>
          </a:p>
          <a:p>
            <a:pPr lvl="0"/>
            <a:r>
              <a:rPr lang="fi-FI" dirty="0"/>
              <a:t>Miten kehitysyhteistyö hyödyttää </a:t>
            </a:r>
            <a:br>
              <a:rPr lang="fi-FI" dirty="0"/>
            </a:br>
            <a:r>
              <a:rPr lang="fi-FI" dirty="0"/>
              <a:t>myös Suomea?</a:t>
            </a:r>
          </a:p>
          <a:p>
            <a:pPr lvl="0"/>
            <a:r>
              <a:rPr lang="fi-FI" dirty="0"/>
              <a:t>Onko mahdollista samaan aikaan tukea köyhyyden </a:t>
            </a:r>
            <a:br>
              <a:rPr lang="fi-FI" dirty="0"/>
            </a:br>
            <a:r>
              <a:rPr lang="fi-FI" dirty="0"/>
              <a:t>vähentämistä ja edistää </a:t>
            </a:r>
            <a:br>
              <a:rPr lang="fi-FI" dirty="0"/>
            </a:br>
            <a:r>
              <a:rPr lang="fi-FI" dirty="0"/>
              <a:t>suomalaisten yritysten toiminta-mahdollisuuksia maailmalla?</a:t>
            </a:r>
          </a:p>
          <a:p>
            <a:endParaRPr lang="fi-FI" dirty="0"/>
          </a:p>
        </p:txBody>
      </p:sp>
    </p:spTree>
    <p:extLst>
      <p:ext uri="{BB962C8B-B14F-4D97-AF65-F5344CB8AC3E}">
        <p14:creationId xmlns:p14="http://schemas.microsoft.com/office/powerpoint/2010/main" val="142889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DCC714-D462-DF94-25DC-6701F71EF6A5}"/>
              </a:ext>
            </a:extLst>
          </p:cNvPr>
          <p:cNvSpPr>
            <a:spLocks noGrp="1"/>
          </p:cNvSpPr>
          <p:nvPr>
            <p:ph type="title"/>
          </p:nvPr>
        </p:nvSpPr>
        <p:spPr/>
        <p:txBody>
          <a:bodyPr>
            <a:normAutofit fontScale="90000"/>
          </a:bodyPr>
          <a:lstStyle/>
          <a:p>
            <a:r>
              <a:rPr lang="fi-FI" dirty="0"/>
              <a:t>Ilmasto ja </a:t>
            </a:r>
            <a:br>
              <a:rPr lang="fi-FI" dirty="0"/>
            </a:br>
            <a:r>
              <a:rPr lang="fi-FI" dirty="0"/>
              <a:t>kansainvälinen </a:t>
            </a:r>
            <a:br>
              <a:rPr lang="fi-FI" dirty="0"/>
            </a:br>
            <a:r>
              <a:rPr lang="fi-FI" dirty="0"/>
              <a:t>yhteistyö</a:t>
            </a:r>
            <a:br>
              <a:rPr lang="fi-FI" dirty="0"/>
            </a:br>
            <a:endParaRPr lang="fi-FI" dirty="0"/>
          </a:p>
        </p:txBody>
      </p:sp>
      <p:sp>
        <p:nvSpPr>
          <p:cNvPr id="4" name="Dian numeron paikkamerkki 3">
            <a:extLst>
              <a:ext uri="{FF2B5EF4-FFF2-40B4-BE49-F238E27FC236}">
                <a16:creationId xmlns:a16="http://schemas.microsoft.com/office/drawing/2014/main" id="{81CD155A-C9F8-21A9-1CC1-E8EDE8700866}"/>
              </a:ext>
            </a:extLst>
          </p:cNvPr>
          <p:cNvSpPr>
            <a:spLocks noGrp="1"/>
          </p:cNvSpPr>
          <p:nvPr>
            <p:ph type="sldNum" sz="quarter" idx="4"/>
          </p:nvPr>
        </p:nvSpPr>
        <p:spPr/>
        <p:txBody>
          <a:bodyPr/>
          <a:lstStyle/>
          <a:p>
            <a:fld id="{F6B37718-6688-4F18-A3A4-5BFEA6AE51A8}" type="slidenum">
              <a:rPr lang="fi-FI" smtClean="0"/>
              <a:pPr/>
              <a:t>3</a:t>
            </a:fld>
            <a:endParaRPr lang="fi-FI"/>
          </a:p>
        </p:txBody>
      </p:sp>
      <p:sp>
        <p:nvSpPr>
          <p:cNvPr id="5" name="Sisällön paikkamerkki 4">
            <a:extLst>
              <a:ext uri="{FF2B5EF4-FFF2-40B4-BE49-F238E27FC236}">
                <a16:creationId xmlns:a16="http://schemas.microsoft.com/office/drawing/2014/main" id="{A7A20AE2-9C9E-3B34-67DC-04A2FDCE6CB7}"/>
              </a:ext>
            </a:extLst>
          </p:cNvPr>
          <p:cNvSpPr>
            <a:spLocks noGrp="1"/>
          </p:cNvSpPr>
          <p:nvPr>
            <p:ph idx="1"/>
          </p:nvPr>
        </p:nvSpPr>
        <p:spPr/>
        <p:txBody>
          <a:bodyPr/>
          <a:lstStyle/>
          <a:p>
            <a:r>
              <a:rPr lang="fi-FI" dirty="0"/>
              <a:t>Millainen vastuu Suomella on ilmastonmuutoksen torjunnassa maailmanlaajuisesti?</a:t>
            </a:r>
          </a:p>
          <a:p>
            <a:r>
              <a:rPr lang="fi-FI" dirty="0"/>
              <a:t>Miten Suomi voi auttaa köyhimpiä maita sopeutumaan ilmastonmuutoksen vaikutuksiin?</a:t>
            </a:r>
          </a:p>
          <a:p>
            <a:r>
              <a:rPr lang="fi-FI" dirty="0"/>
              <a:t>Onko ilmastotoimissa kyse enemmän kustannuksista vai mahdollisuuksista?</a:t>
            </a:r>
          </a:p>
          <a:p>
            <a:r>
              <a:rPr lang="fi-FI" dirty="0"/>
              <a:t>Mitä konkreettista seuraavan hallituksen pitäisi tehdä ilmastotyössä?</a:t>
            </a:r>
          </a:p>
          <a:p>
            <a:endParaRPr lang="fi-FI" dirty="0"/>
          </a:p>
        </p:txBody>
      </p:sp>
    </p:spTree>
    <p:extLst>
      <p:ext uri="{BB962C8B-B14F-4D97-AF65-F5344CB8AC3E}">
        <p14:creationId xmlns:p14="http://schemas.microsoft.com/office/powerpoint/2010/main" val="2167622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E71C98-D97A-9A53-26A8-810BBAB6F79B}"/>
              </a:ext>
            </a:extLst>
          </p:cNvPr>
          <p:cNvSpPr>
            <a:spLocks noGrp="1"/>
          </p:cNvSpPr>
          <p:nvPr>
            <p:ph type="title"/>
          </p:nvPr>
        </p:nvSpPr>
        <p:spPr/>
        <p:txBody>
          <a:bodyPr/>
          <a:lstStyle/>
          <a:p>
            <a:r>
              <a:rPr lang="fi-FI" dirty="0"/>
              <a:t>Rauha ja turvallisuus</a:t>
            </a:r>
            <a:br>
              <a:rPr lang="fi-FI" dirty="0"/>
            </a:br>
            <a:endParaRPr lang="fi-FI" dirty="0"/>
          </a:p>
        </p:txBody>
      </p:sp>
      <p:sp>
        <p:nvSpPr>
          <p:cNvPr id="4" name="Dian numeron paikkamerkki 3">
            <a:extLst>
              <a:ext uri="{FF2B5EF4-FFF2-40B4-BE49-F238E27FC236}">
                <a16:creationId xmlns:a16="http://schemas.microsoft.com/office/drawing/2014/main" id="{8FA0D436-AD7E-8C34-4EFF-980B37369A09}"/>
              </a:ext>
            </a:extLst>
          </p:cNvPr>
          <p:cNvSpPr>
            <a:spLocks noGrp="1"/>
          </p:cNvSpPr>
          <p:nvPr>
            <p:ph type="sldNum" sz="quarter" idx="4"/>
          </p:nvPr>
        </p:nvSpPr>
        <p:spPr/>
        <p:txBody>
          <a:bodyPr/>
          <a:lstStyle/>
          <a:p>
            <a:fld id="{F6B37718-6688-4F18-A3A4-5BFEA6AE51A8}" type="slidenum">
              <a:rPr lang="fi-FI" smtClean="0"/>
              <a:pPr/>
              <a:t>4</a:t>
            </a:fld>
            <a:endParaRPr lang="fi-FI"/>
          </a:p>
        </p:txBody>
      </p:sp>
      <p:sp>
        <p:nvSpPr>
          <p:cNvPr id="5" name="Sisällön paikkamerkki 4">
            <a:extLst>
              <a:ext uri="{FF2B5EF4-FFF2-40B4-BE49-F238E27FC236}">
                <a16:creationId xmlns:a16="http://schemas.microsoft.com/office/drawing/2014/main" id="{B3151B1E-5F0B-D683-6791-15B39AB57806}"/>
              </a:ext>
            </a:extLst>
          </p:cNvPr>
          <p:cNvSpPr>
            <a:spLocks noGrp="1"/>
          </p:cNvSpPr>
          <p:nvPr>
            <p:ph idx="1"/>
          </p:nvPr>
        </p:nvSpPr>
        <p:spPr/>
        <p:txBody>
          <a:bodyPr/>
          <a:lstStyle/>
          <a:p>
            <a:r>
              <a:rPr lang="fi-FI" dirty="0"/>
              <a:t>Miten Suomi voi edistää rauhaa kansainvälisesti?</a:t>
            </a:r>
          </a:p>
          <a:p>
            <a:r>
              <a:rPr lang="fi-FI" dirty="0"/>
              <a:t>Millaisena näet puolustuspolitiikan ja rauhantyön välisen suhteen?</a:t>
            </a:r>
          </a:p>
          <a:p>
            <a:r>
              <a:rPr lang="fi-FI" dirty="0"/>
              <a:t>Miten rauhaa rakennetaan aikana, jolloin maailmassa on paljon konflikteja?</a:t>
            </a:r>
          </a:p>
          <a:p>
            <a:endParaRPr lang="fi-FI" dirty="0"/>
          </a:p>
        </p:txBody>
      </p:sp>
    </p:spTree>
    <p:extLst>
      <p:ext uri="{BB962C8B-B14F-4D97-AF65-F5344CB8AC3E}">
        <p14:creationId xmlns:p14="http://schemas.microsoft.com/office/powerpoint/2010/main" val="90380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07057AB-760C-CD79-173F-FDD58CFCE2F1}"/>
              </a:ext>
            </a:extLst>
          </p:cNvPr>
          <p:cNvSpPr>
            <a:spLocks noGrp="1"/>
          </p:cNvSpPr>
          <p:nvPr>
            <p:ph type="title"/>
          </p:nvPr>
        </p:nvSpPr>
        <p:spPr/>
        <p:txBody>
          <a:bodyPr/>
          <a:lstStyle/>
          <a:p>
            <a:r>
              <a:rPr lang="fi-FI" dirty="0"/>
              <a:t>Ihmisoikeudet ja demokratia</a:t>
            </a:r>
            <a:br>
              <a:rPr lang="fi-FI" dirty="0"/>
            </a:br>
            <a:endParaRPr lang="fi-FI" dirty="0"/>
          </a:p>
        </p:txBody>
      </p:sp>
      <p:sp>
        <p:nvSpPr>
          <p:cNvPr id="4" name="Dian numeron paikkamerkki 3">
            <a:extLst>
              <a:ext uri="{FF2B5EF4-FFF2-40B4-BE49-F238E27FC236}">
                <a16:creationId xmlns:a16="http://schemas.microsoft.com/office/drawing/2014/main" id="{1573B7A6-DCAE-E567-F143-CDCBCB1BE71E}"/>
              </a:ext>
            </a:extLst>
          </p:cNvPr>
          <p:cNvSpPr>
            <a:spLocks noGrp="1"/>
          </p:cNvSpPr>
          <p:nvPr>
            <p:ph type="sldNum" sz="quarter" idx="4"/>
          </p:nvPr>
        </p:nvSpPr>
        <p:spPr/>
        <p:txBody>
          <a:bodyPr/>
          <a:lstStyle/>
          <a:p>
            <a:fld id="{F6B37718-6688-4F18-A3A4-5BFEA6AE51A8}" type="slidenum">
              <a:rPr lang="fi-FI" smtClean="0"/>
              <a:pPr/>
              <a:t>5</a:t>
            </a:fld>
            <a:endParaRPr lang="fi-FI"/>
          </a:p>
        </p:txBody>
      </p:sp>
      <p:sp>
        <p:nvSpPr>
          <p:cNvPr id="5" name="Sisällön paikkamerkki 4">
            <a:extLst>
              <a:ext uri="{FF2B5EF4-FFF2-40B4-BE49-F238E27FC236}">
                <a16:creationId xmlns:a16="http://schemas.microsoft.com/office/drawing/2014/main" id="{F1B6A725-6599-8EBF-E11A-3A5FF66CBE19}"/>
              </a:ext>
            </a:extLst>
          </p:cNvPr>
          <p:cNvSpPr>
            <a:spLocks noGrp="1"/>
          </p:cNvSpPr>
          <p:nvPr>
            <p:ph idx="1"/>
          </p:nvPr>
        </p:nvSpPr>
        <p:spPr/>
        <p:txBody>
          <a:bodyPr/>
          <a:lstStyle/>
          <a:p>
            <a:pPr lvl="0"/>
            <a:r>
              <a:rPr lang="fi-FI" dirty="0"/>
              <a:t>Miten ihmisoikeudet liittyvät </a:t>
            </a:r>
            <a:br>
              <a:rPr lang="fi-FI" dirty="0"/>
            </a:br>
            <a:r>
              <a:rPr lang="fi-FI" dirty="0"/>
              <a:t>Suomen omaan turvallisuuteen?</a:t>
            </a:r>
          </a:p>
          <a:p>
            <a:pPr lvl="0"/>
            <a:r>
              <a:rPr lang="fi-FI" dirty="0"/>
              <a:t>Miten ihmisoikeudet voisivat </a:t>
            </a:r>
            <a:br>
              <a:rPr lang="fi-FI" dirty="0"/>
            </a:br>
            <a:r>
              <a:rPr lang="fi-FI" dirty="0"/>
              <a:t>näkyä vahvemmin Suomen </a:t>
            </a:r>
            <a:br>
              <a:rPr lang="fi-FI" dirty="0"/>
            </a:br>
            <a:r>
              <a:rPr lang="fi-FI" dirty="0"/>
              <a:t>ulko- ja turvallisuuspolitiikassa?</a:t>
            </a:r>
          </a:p>
          <a:p>
            <a:pPr lvl="0"/>
            <a:r>
              <a:rPr lang="fi-FI" dirty="0"/>
              <a:t>Mitkä ihmisoikeuskysymykset </a:t>
            </a:r>
            <a:br>
              <a:rPr lang="fi-FI" dirty="0"/>
            </a:br>
            <a:r>
              <a:rPr lang="fi-FI" dirty="0"/>
              <a:t>ovat maailmanlaajuisesti tällä hetkellä huolestuttavimpia?</a:t>
            </a:r>
          </a:p>
          <a:p>
            <a:r>
              <a:rPr lang="fi-FI" dirty="0"/>
              <a:t>Miten Suomi voi tukea demokratiaa ja kansalaisyhteiskuntaa eri puolilla maailmaa?</a:t>
            </a:r>
          </a:p>
        </p:txBody>
      </p:sp>
    </p:spTree>
    <p:extLst>
      <p:ext uri="{BB962C8B-B14F-4D97-AF65-F5344CB8AC3E}">
        <p14:creationId xmlns:p14="http://schemas.microsoft.com/office/powerpoint/2010/main" val="3143451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8D1B-1AD5-C5D9-AF20-9BCDE6E7EEFF}"/>
              </a:ext>
            </a:extLst>
          </p:cNvPr>
          <p:cNvSpPr>
            <a:spLocks noGrp="1"/>
          </p:cNvSpPr>
          <p:nvPr>
            <p:ph type="title"/>
          </p:nvPr>
        </p:nvSpPr>
        <p:spPr>
          <a:xfrm>
            <a:off x="255728" y="1266210"/>
            <a:ext cx="5829843" cy="1811128"/>
          </a:xfrm>
        </p:spPr>
        <p:txBody>
          <a:bodyPr>
            <a:normAutofit fontScale="90000"/>
          </a:bodyPr>
          <a:lstStyle/>
          <a:p>
            <a:r>
              <a:rPr lang="fi-FI" sz="4900">
                <a:latin typeface="Arial"/>
                <a:cs typeface="Arial"/>
              </a:rPr>
              <a:t>Uskonnonvapaus ja kansalaisyhteiskunta</a:t>
            </a:r>
            <a:endParaRPr lang="fi-FI" sz="4900"/>
          </a:p>
        </p:txBody>
      </p:sp>
      <p:sp>
        <p:nvSpPr>
          <p:cNvPr id="4" name="Slide Number Placeholder 3">
            <a:extLst>
              <a:ext uri="{FF2B5EF4-FFF2-40B4-BE49-F238E27FC236}">
                <a16:creationId xmlns:a16="http://schemas.microsoft.com/office/drawing/2014/main" id="{EED02E2B-6AE2-C7C7-7625-77862FC28868}"/>
              </a:ext>
            </a:extLst>
          </p:cNvPr>
          <p:cNvSpPr>
            <a:spLocks noGrp="1"/>
          </p:cNvSpPr>
          <p:nvPr>
            <p:ph type="sldNum" sz="quarter" idx="4"/>
          </p:nvPr>
        </p:nvSpPr>
        <p:spPr/>
        <p:txBody>
          <a:bodyPr/>
          <a:lstStyle/>
          <a:p>
            <a:fld id="{F6B37718-6688-4F18-A3A4-5BFEA6AE51A8}" type="slidenum">
              <a:rPr lang="fi-FI" smtClean="0"/>
              <a:pPr/>
              <a:t>6</a:t>
            </a:fld>
            <a:endParaRPr lang="fi-FI"/>
          </a:p>
        </p:txBody>
      </p:sp>
      <p:sp>
        <p:nvSpPr>
          <p:cNvPr id="5" name="Content Placeholder 4">
            <a:extLst>
              <a:ext uri="{FF2B5EF4-FFF2-40B4-BE49-F238E27FC236}">
                <a16:creationId xmlns:a16="http://schemas.microsoft.com/office/drawing/2014/main" id="{E09AF317-0E42-917D-D3BD-7CF384CFC981}"/>
              </a:ext>
            </a:extLst>
          </p:cNvPr>
          <p:cNvSpPr>
            <a:spLocks noGrp="1"/>
          </p:cNvSpPr>
          <p:nvPr>
            <p:ph idx="1"/>
          </p:nvPr>
        </p:nvSpPr>
        <p:spPr/>
        <p:txBody>
          <a:bodyPr>
            <a:normAutofit/>
          </a:bodyPr>
          <a:lstStyle/>
          <a:p>
            <a:r>
              <a:rPr lang="en-US" dirty="0">
                <a:latin typeface="Arial"/>
                <a:cs typeface="Arial"/>
              </a:rPr>
              <a:t> </a:t>
            </a:r>
            <a:r>
              <a:rPr lang="en-US" dirty="0" err="1">
                <a:latin typeface="Arial"/>
                <a:cs typeface="Arial"/>
              </a:rPr>
              <a:t>Koulussa</a:t>
            </a:r>
            <a:r>
              <a:rPr lang="en-US" dirty="0">
                <a:latin typeface="Arial"/>
                <a:cs typeface="Arial"/>
              </a:rPr>
              <a:t> </a:t>
            </a:r>
            <a:r>
              <a:rPr lang="en-US" dirty="0" err="1">
                <a:latin typeface="Arial"/>
                <a:cs typeface="Arial"/>
              </a:rPr>
              <a:t>kohdataan</a:t>
            </a:r>
            <a:r>
              <a:rPr lang="en-US" dirty="0">
                <a:latin typeface="Arial"/>
                <a:cs typeface="Arial"/>
              </a:rPr>
              <a:t> </a:t>
            </a:r>
            <a:r>
              <a:rPr lang="en-US" dirty="0" err="1">
                <a:latin typeface="Arial"/>
                <a:cs typeface="Arial"/>
              </a:rPr>
              <a:t>erilaisia</a:t>
            </a:r>
            <a:r>
              <a:rPr lang="en-US" dirty="0">
                <a:latin typeface="Arial"/>
                <a:cs typeface="Arial"/>
              </a:rPr>
              <a:t> </a:t>
            </a:r>
            <a:r>
              <a:rPr lang="en-US" dirty="0" err="1">
                <a:latin typeface="Arial"/>
                <a:cs typeface="Arial"/>
              </a:rPr>
              <a:t>uskontoja</a:t>
            </a:r>
            <a:r>
              <a:rPr lang="en-US" dirty="0">
                <a:latin typeface="Arial"/>
                <a:cs typeface="Arial"/>
              </a:rPr>
              <a:t> ja </a:t>
            </a:r>
            <a:r>
              <a:rPr lang="en-US" dirty="0" err="1">
                <a:latin typeface="Arial"/>
                <a:cs typeface="Arial"/>
              </a:rPr>
              <a:t>katsomuksia</a:t>
            </a:r>
            <a:r>
              <a:rPr lang="en-US" dirty="0">
                <a:latin typeface="Arial"/>
                <a:cs typeface="Arial"/>
              </a:rPr>
              <a:t>. Miten </a:t>
            </a:r>
            <a:r>
              <a:rPr lang="en-US" dirty="0" err="1">
                <a:latin typeface="Arial"/>
                <a:cs typeface="Arial"/>
              </a:rPr>
              <a:t>järjestäisit</a:t>
            </a:r>
            <a:r>
              <a:rPr lang="en-US" dirty="0">
                <a:latin typeface="Arial"/>
                <a:cs typeface="Arial"/>
              </a:rPr>
              <a:t> </a:t>
            </a:r>
            <a:r>
              <a:rPr lang="en-US" dirty="0" err="1">
                <a:latin typeface="Arial"/>
                <a:cs typeface="Arial"/>
              </a:rPr>
              <a:t>opetuksen</a:t>
            </a:r>
            <a:r>
              <a:rPr lang="en-US" dirty="0">
                <a:latin typeface="Arial"/>
                <a:cs typeface="Arial"/>
              </a:rPr>
              <a:t> </a:t>
            </a:r>
            <a:r>
              <a:rPr lang="en-US" dirty="0" err="1">
                <a:latin typeface="Arial"/>
                <a:cs typeface="Arial"/>
              </a:rPr>
              <a:t>niin</a:t>
            </a:r>
            <a:r>
              <a:rPr lang="en-US" dirty="0">
                <a:latin typeface="Arial"/>
                <a:cs typeface="Arial"/>
              </a:rPr>
              <a:t>, </a:t>
            </a:r>
            <a:r>
              <a:rPr lang="en-US" dirty="0" err="1">
                <a:latin typeface="Arial"/>
                <a:cs typeface="Arial"/>
              </a:rPr>
              <a:t>että</a:t>
            </a:r>
            <a:r>
              <a:rPr lang="en-US" dirty="0">
                <a:latin typeface="Arial"/>
                <a:cs typeface="Arial"/>
              </a:rPr>
              <a:t> </a:t>
            </a:r>
            <a:r>
              <a:rPr lang="en-US" dirty="0" err="1">
                <a:latin typeface="Arial"/>
                <a:cs typeface="Arial"/>
              </a:rPr>
              <a:t>kaikki</a:t>
            </a:r>
            <a:r>
              <a:rPr lang="en-US" dirty="0">
                <a:latin typeface="Arial"/>
                <a:cs typeface="Arial"/>
              </a:rPr>
              <a:t> </a:t>
            </a:r>
            <a:r>
              <a:rPr lang="en-US" dirty="0" err="1">
                <a:latin typeface="Arial"/>
                <a:cs typeface="Arial"/>
              </a:rPr>
              <a:t>oppivat</a:t>
            </a:r>
            <a:r>
              <a:rPr lang="en-US" dirty="0">
                <a:latin typeface="Arial"/>
                <a:cs typeface="Arial"/>
              </a:rPr>
              <a:t> </a:t>
            </a:r>
            <a:r>
              <a:rPr lang="en-US" dirty="0" err="1">
                <a:latin typeface="Arial"/>
                <a:cs typeface="Arial"/>
              </a:rPr>
              <a:t>ymmärtämään</a:t>
            </a:r>
            <a:r>
              <a:rPr lang="en-US" dirty="0">
                <a:latin typeface="Arial"/>
                <a:cs typeface="Arial"/>
              </a:rPr>
              <a:t> </a:t>
            </a:r>
            <a:r>
              <a:rPr lang="en-US" dirty="0" err="1">
                <a:latin typeface="Arial"/>
                <a:cs typeface="Arial"/>
              </a:rPr>
              <a:t>uskontoja</a:t>
            </a:r>
            <a:r>
              <a:rPr lang="en-US" dirty="0">
                <a:latin typeface="Arial"/>
                <a:cs typeface="Arial"/>
              </a:rPr>
              <a:t> ja </a:t>
            </a:r>
            <a:r>
              <a:rPr lang="en-US" dirty="0" err="1">
                <a:latin typeface="Arial"/>
                <a:cs typeface="Arial"/>
              </a:rPr>
              <a:t>katsomuksia</a:t>
            </a:r>
            <a:r>
              <a:rPr lang="en-US" dirty="0">
                <a:latin typeface="Arial"/>
                <a:cs typeface="Arial"/>
              </a:rPr>
              <a:t>, ja </a:t>
            </a:r>
            <a:r>
              <a:rPr lang="en-US" dirty="0" err="1">
                <a:latin typeface="Arial"/>
                <a:cs typeface="Arial"/>
              </a:rPr>
              <a:t>myös</a:t>
            </a:r>
            <a:r>
              <a:rPr lang="en-US" dirty="0">
                <a:latin typeface="Arial"/>
                <a:cs typeface="Arial"/>
              </a:rPr>
              <a:t> </a:t>
            </a:r>
            <a:r>
              <a:rPr lang="en-US" dirty="0" err="1">
                <a:latin typeface="Arial"/>
                <a:cs typeface="Arial"/>
              </a:rPr>
              <a:t>vähemmistöihin</a:t>
            </a:r>
            <a:r>
              <a:rPr lang="en-US" dirty="0">
                <a:latin typeface="Arial"/>
                <a:cs typeface="Arial"/>
              </a:rPr>
              <a:t> </a:t>
            </a:r>
            <a:r>
              <a:rPr lang="en-US" dirty="0" err="1">
                <a:latin typeface="Arial"/>
                <a:cs typeface="Arial"/>
              </a:rPr>
              <a:t>kuuluvien</a:t>
            </a:r>
            <a:r>
              <a:rPr lang="en-US" dirty="0">
                <a:latin typeface="Arial"/>
                <a:cs typeface="Arial"/>
              </a:rPr>
              <a:t> </a:t>
            </a:r>
            <a:r>
              <a:rPr lang="en-US" dirty="0" err="1">
                <a:latin typeface="Arial"/>
                <a:cs typeface="Arial"/>
              </a:rPr>
              <a:t>vakaumus</a:t>
            </a:r>
            <a:r>
              <a:rPr lang="en-US" dirty="0">
                <a:latin typeface="Arial"/>
                <a:cs typeface="Arial"/>
              </a:rPr>
              <a:t> </a:t>
            </a:r>
            <a:r>
              <a:rPr lang="en-US" dirty="0" err="1">
                <a:latin typeface="Arial"/>
                <a:cs typeface="Arial"/>
              </a:rPr>
              <a:t>huomioidaan</a:t>
            </a:r>
            <a:r>
              <a:rPr lang="en-US" dirty="0">
                <a:latin typeface="Arial"/>
                <a:cs typeface="Arial"/>
              </a:rPr>
              <a:t>?</a:t>
            </a:r>
          </a:p>
          <a:p>
            <a:r>
              <a:rPr lang="en-US" dirty="0" err="1">
                <a:latin typeface="Arial"/>
                <a:cs typeface="Arial"/>
              </a:rPr>
              <a:t>Seurakunnat</a:t>
            </a:r>
            <a:r>
              <a:rPr lang="en-US" dirty="0">
                <a:latin typeface="Arial"/>
                <a:cs typeface="Arial"/>
              </a:rPr>
              <a:t> ja </a:t>
            </a:r>
            <a:r>
              <a:rPr lang="en-US" dirty="0" err="1">
                <a:latin typeface="Arial"/>
                <a:cs typeface="Arial"/>
              </a:rPr>
              <a:t>muut</a:t>
            </a:r>
            <a:r>
              <a:rPr lang="en-US" dirty="0">
                <a:latin typeface="Arial"/>
                <a:cs typeface="Arial"/>
              </a:rPr>
              <a:t> </a:t>
            </a:r>
            <a:r>
              <a:rPr lang="en-US" dirty="0" err="1">
                <a:latin typeface="Arial"/>
                <a:cs typeface="Arial"/>
              </a:rPr>
              <a:t>uskonnolliset</a:t>
            </a:r>
            <a:r>
              <a:rPr lang="en-US" dirty="0">
                <a:latin typeface="Arial"/>
                <a:cs typeface="Arial"/>
              </a:rPr>
              <a:t> </a:t>
            </a:r>
            <a:r>
              <a:rPr lang="en-US" dirty="0" err="1">
                <a:latin typeface="Arial"/>
                <a:cs typeface="Arial"/>
              </a:rPr>
              <a:t>yhteisöt</a:t>
            </a:r>
            <a:r>
              <a:rPr lang="en-US" dirty="0">
                <a:latin typeface="Arial"/>
                <a:cs typeface="Arial"/>
              </a:rPr>
              <a:t> </a:t>
            </a:r>
            <a:r>
              <a:rPr lang="en-US" dirty="0" err="1">
                <a:latin typeface="Arial"/>
                <a:cs typeface="Arial"/>
              </a:rPr>
              <a:t>tarjoavat</a:t>
            </a:r>
            <a:r>
              <a:rPr lang="en-US" dirty="0">
                <a:latin typeface="Arial"/>
                <a:cs typeface="Arial"/>
              </a:rPr>
              <a:t> </a:t>
            </a:r>
            <a:r>
              <a:rPr lang="en-US" dirty="0" err="1">
                <a:latin typeface="Arial"/>
                <a:cs typeface="Arial"/>
              </a:rPr>
              <a:t>kriiseissä</a:t>
            </a:r>
            <a:r>
              <a:rPr lang="en-US" dirty="0">
                <a:latin typeface="Arial"/>
                <a:cs typeface="Arial"/>
              </a:rPr>
              <a:t> </a:t>
            </a:r>
            <a:r>
              <a:rPr lang="en-US" dirty="0" err="1">
                <a:latin typeface="Arial"/>
                <a:cs typeface="Arial"/>
              </a:rPr>
              <a:t>apua</a:t>
            </a:r>
            <a:r>
              <a:rPr lang="en-US" dirty="0">
                <a:latin typeface="Arial"/>
                <a:cs typeface="Arial"/>
              </a:rPr>
              <a:t>, </a:t>
            </a:r>
            <a:r>
              <a:rPr lang="en-US" dirty="0" err="1">
                <a:latin typeface="Arial"/>
                <a:cs typeface="Arial"/>
              </a:rPr>
              <a:t>tukea</a:t>
            </a:r>
            <a:r>
              <a:rPr lang="en-US" dirty="0">
                <a:latin typeface="Arial"/>
                <a:cs typeface="Arial"/>
              </a:rPr>
              <a:t> ja </a:t>
            </a:r>
            <a:r>
              <a:rPr lang="en-US" dirty="0" err="1">
                <a:latin typeface="Arial"/>
                <a:cs typeface="Arial"/>
              </a:rPr>
              <a:t>turvaa</a:t>
            </a:r>
            <a:r>
              <a:rPr lang="en-US" dirty="0">
                <a:latin typeface="Arial"/>
                <a:cs typeface="Arial"/>
              </a:rPr>
              <a:t>. </a:t>
            </a:r>
            <a:r>
              <a:rPr lang="en-US" dirty="0" err="1">
                <a:latin typeface="Arial"/>
                <a:cs typeface="Arial"/>
              </a:rPr>
              <a:t>Millaisen</a:t>
            </a:r>
            <a:r>
              <a:rPr lang="en-US" dirty="0">
                <a:latin typeface="Arial"/>
                <a:cs typeface="Arial"/>
              </a:rPr>
              <a:t> </a:t>
            </a:r>
            <a:r>
              <a:rPr lang="en-US" dirty="0" err="1">
                <a:latin typeface="Arial"/>
                <a:cs typeface="Arial"/>
              </a:rPr>
              <a:t>roolin</a:t>
            </a:r>
            <a:r>
              <a:rPr lang="en-US" dirty="0">
                <a:latin typeface="Arial"/>
                <a:cs typeface="Arial"/>
              </a:rPr>
              <a:t> </a:t>
            </a:r>
            <a:r>
              <a:rPr lang="en-US" dirty="0" err="1">
                <a:latin typeface="Arial"/>
                <a:cs typeface="Arial"/>
              </a:rPr>
              <a:t>antaisit</a:t>
            </a:r>
            <a:r>
              <a:rPr lang="en-US" dirty="0">
                <a:latin typeface="Arial"/>
                <a:cs typeface="Arial"/>
              </a:rPr>
              <a:t> </a:t>
            </a:r>
            <a:r>
              <a:rPr lang="en-US" dirty="0" err="1">
                <a:latin typeface="Arial"/>
                <a:cs typeface="Arial"/>
              </a:rPr>
              <a:t>niille</a:t>
            </a:r>
            <a:r>
              <a:rPr lang="en-US" dirty="0">
                <a:latin typeface="Arial"/>
                <a:cs typeface="Arial"/>
              </a:rPr>
              <a:t> </a:t>
            </a:r>
            <a:r>
              <a:rPr lang="en-US" dirty="0" err="1">
                <a:latin typeface="Arial"/>
                <a:cs typeface="Arial"/>
              </a:rPr>
              <a:t>Suomen</a:t>
            </a:r>
            <a:r>
              <a:rPr lang="en-US" dirty="0">
                <a:latin typeface="Arial"/>
                <a:cs typeface="Arial"/>
              </a:rPr>
              <a:t> </a:t>
            </a:r>
            <a:r>
              <a:rPr lang="en-US" dirty="0" err="1">
                <a:latin typeface="Arial"/>
                <a:cs typeface="Arial"/>
              </a:rPr>
              <a:t>varautumisessa</a:t>
            </a:r>
            <a:r>
              <a:rPr lang="en-US" dirty="0">
                <a:latin typeface="Arial"/>
                <a:cs typeface="Arial"/>
              </a:rPr>
              <a:t>, ja </a:t>
            </a:r>
            <a:r>
              <a:rPr lang="en-US" dirty="0" err="1">
                <a:latin typeface="Arial"/>
                <a:cs typeface="Arial"/>
              </a:rPr>
              <a:t>mitä</a:t>
            </a:r>
            <a:r>
              <a:rPr lang="en-US" dirty="0">
                <a:latin typeface="Arial"/>
                <a:cs typeface="Arial"/>
              </a:rPr>
              <a:t> </a:t>
            </a:r>
            <a:r>
              <a:rPr lang="en-US" dirty="0" err="1">
                <a:latin typeface="Arial"/>
                <a:cs typeface="Arial"/>
              </a:rPr>
              <a:t>seuraavan</a:t>
            </a:r>
            <a:r>
              <a:rPr lang="en-US" dirty="0">
                <a:latin typeface="Arial"/>
                <a:cs typeface="Arial"/>
              </a:rPr>
              <a:t> </a:t>
            </a:r>
            <a:r>
              <a:rPr lang="en-US" dirty="0" err="1">
                <a:latin typeface="Arial"/>
                <a:cs typeface="Arial"/>
              </a:rPr>
              <a:t>hallituksen</a:t>
            </a:r>
            <a:r>
              <a:rPr lang="en-US" dirty="0">
                <a:latin typeface="Arial"/>
                <a:cs typeface="Arial"/>
              </a:rPr>
              <a:t> </a:t>
            </a:r>
            <a:r>
              <a:rPr lang="en-US" dirty="0" err="1">
                <a:latin typeface="Arial"/>
                <a:cs typeface="Arial"/>
              </a:rPr>
              <a:t>pitäisi</a:t>
            </a:r>
            <a:r>
              <a:rPr lang="en-US" dirty="0">
                <a:latin typeface="Arial"/>
                <a:cs typeface="Arial"/>
              </a:rPr>
              <a:t> </a:t>
            </a:r>
            <a:r>
              <a:rPr lang="en-US" dirty="0" err="1">
                <a:latin typeface="Arial"/>
                <a:cs typeface="Arial"/>
              </a:rPr>
              <a:t>tehdä</a:t>
            </a:r>
            <a:r>
              <a:rPr lang="en-US" dirty="0">
                <a:latin typeface="Arial"/>
                <a:cs typeface="Arial"/>
              </a:rPr>
              <a:t> </a:t>
            </a:r>
            <a:r>
              <a:rPr lang="en-US" dirty="0" err="1">
                <a:latin typeface="Arial"/>
                <a:cs typeface="Arial"/>
              </a:rPr>
              <a:t>tämän</a:t>
            </a:r>
            <a:r>
              <a:rPr lang="en-US" dirty="0">
                <a:latin typeface="Arial"/>
                <a:cs typeface="Arial"/>
              </a:rPr>
              <a:t> </a:t>
            </a:r>
            <a:r>
              <a:rPr lang="en-US" dirty="0" err="1">
                <a:latin typeface="Arial"/>
                <a:cs typeface="Arial"/>
              </a:rPr>
              <a:t>yhteistyön</a:t>
            </a:r>
            <a:r>
              <a:rPr lang="en-US" dirty="0">
                <a:latin typeface="Arial"/>
                <a:cs typeface="Arial"/>
              </a:rPr>
              <a:t> </a:t>
            </a:r>
            <a:r>
              <a:rPr lang="en-US" dirty="0" err="1">
                <a:latin typeface="Arial"/>
                <a:cs typeface="Arial"/>
              </a:rPr>
              <a:t>vahvistamiseksi</a:t>
            </a:r>
            <a:r>
              <a:rPr lang="en-US" dirty="0">
                <a:latin typeface="Arial"/>
                <a:cs typeface="Arial"/>
              </a:rPr>
              <a:t>?</a:t>
            </a:r>
          </a:p>
          <a:p>
            <a:endParaRPr lang="en-US" dirty="0"/>
          </a:p>
        </p:txBody>
      </p:sp>
    </p:spTree>
    <p:extLst>
      <p:ext uri="{BB962C8B-B14F-4D97-AF65-F5344CB8AC3E}">
        <p14:creationId xmlns:p14="http://schemas.microsoft.com/office/powerpoint/2010/main" val="2991544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92C44-22F6-C88A-034E-04908DC5EBC9}"/>
              </a:ext>
            </a:extLst>
          </p:cNvPr>
          <p:cNvSpPr>
            <a:spLocks noGrp="1"/>
          </p:cNvSpPr>
          <p:nvPr>
            <p:ph type="title"/>
          </p:nvPr>
        </p:nvSpPr>
        <p:spPr/>
        <p:txBody>
          <a:bodyPr/>
          <a:lstStyle/>
          <a:p>
            <a:r>
              <a:rPr lang="en-US" dirty="0" err="1">
                <a:latin typeface="Arial"/>
                <a:cs typeface="Arial"/>
              </a:rPr>
              <a:t>Oikeus</a:t>
            </a:r>
            <a:r>
              <a:rPr lang="en-US" dirty="0">
                <a:latin typeface="Arial"/>
                <a:cs typeface="Arial"/>
              </a:rPr>
              <a:t> </a:t>
            </a:r>
            <a:r>
              <a:rPr lang="en-US" dirty="0" err="1">
                <a:latin typeface="Arial"/>
                <a:cs typeface="Arial"/>
              </a:rPr>
              <a:t>ihmisarvoiseen</a:t>
            </a:r>
            <a:r>
              <a:rPr lang="en-US" dirty="0">
                <a:latin typeface="Arial"/>
                <a:cs typeface="Arial"/>
              </a:rPr>
              <a:t> </a:t>
            </a:r>
            <a:br>
              <a:rPr lang="en-US" dirty="0">
                <a:latin typeface="Arial"/>
                <a:cs typeface="Arial"/>
              </a:rPr>
            </a:br>
            <a:r>
              <a:rPr lang="en-US" dirty="0" err="1">
                <a:latin typeface="Arial"/>
                <a:cs typeface="Arial"/>
              </a:rPr>
              <a:t>elämään</a:t>
            </a:r>
            <a:endParaRPr lang="en-US" dirty="0" err="1"/>
          </a:p>
        </p:txBody>
      </p:sp>
      <p:sp>
        <p:nvSpPr>
          <p:cNvPr id="4" name="Slide Number Placeholder 3">
            <a:extLst>
              <a:ext uri="{FF2B5EF4-FFF2-40B4-BE49-F238E27FC236}">
                <a16:creationId xmlns:a16="http://schemas.microsoft.com/office/drawing/2014/main" id="{AD78BB73-2DF4-377A-E6DF-2CA9E26CEF3C}"/>
              </a:ext>
            </a:extLst>
          </p:cNvPr>
          <p:cNvSpPr>
            <a:spLocks noGrp="1"/>
          </p:cNvSpPr>
          <p:nvPr>
            <p:ph type="sldNum" sz="quarter" idx="4"/>
          </p:nvPr>
        </p:nvSpPr>
        <p:spPr/>
        <p:txBody>
          <a:bodyPr/>
          <a:lstStyle/>
          <a:p>
            <a:fld id="{F6B37718-6688-4F18-A3A4-5BFEA6AE51A8}" type="slidenum">
              <a:rPr lang="fi-FI" smtClean="0"/>
              <a:pPr/>
              <a:t>7</a:t>
            </a:fld>
            <a:endParaRPr lang="fi-FI"/>
          </a:p>
        </p:txBody>
      </p:sp>
      <p:sp>
        <p:nvSpPr>
          <p:cNvPr id="5" name="Content Placeholder 4">
            <a:extLst>
              <a:ext uri="{FF2B5EF4-FFF2-40B4-BE49-F238E27FC236}">
                <a16:creationId xmlns:a16="http://schemas.microsoft.com/office/drawing/2014/main" id="{F623AA3D-ECE9-7A6A-B0D9-59FED71FFFA5}"/>
              </a:ext>
            </a:extLst>
          </p:cNvPr>
          <p:cNvSpPr>
            <a:spLocks noGrp="1"/>
          </p:cNvSpPr>
          <p:nvPr>
            <p:ph idx="1"/>
          </p:nvPr>
        </p:nvSpPr>
        <p:spPr>
          <a:xfrm>
            <a:off x="6615721" y="701702"/>
            <a:ext cx="5430282" cy="5454597"/>
          </a:xfrm>
        </p:spPr>
        <p:txBody>
          <a:bodyPr>
            <a:normAutofit lnSpcReduction="10000"/>
          </a:bodyPr>
          <a:lstStyle/>
          <a:p>
            <a:r>
              <a:rPr lang="en-US" dirty="0" err="1">
                <a:latin typeface="Arial"/>
                <a:cs typeface="Arial"/>
              </a:rPr>
              <a:t>Mitkä</a:t>
            </a:r>
            <a:r>
              <a:rPr lang="en-US" dirty="0">
                <a:latin typeface="Arial"/>
                <a:cs typeface="Arial"/>
              </a:rPr>
              <a:t> </a:t>
            </a:r>
            <a:r>
              <a:rPr lang="en-US" dirty="0" err="1">
                <a:latin typeface="Arial"/>
                <a:cs typeface="Arial"/>
              </a:rPr>
              <a:t>kaksi</a:t>
            </a:r>
            <a:r>
              <a:rPr lang="en-US" dirty="0">
                <a:latin typeface="Arial"/>
                <a:cs typeface="Arial"/>
              </a:rPr>
              <a:t> </a:t>
            </a:r>
            <a:r>
              <a:rPr lang="en-US" dirty="0" err="1">
                <a:latin typeface="Arial"/>
                <a:cs typeface="Arial"/>
              </a:rPr>
              <a:t>konkreettista</a:t>
            </a:r>
            <a:r>
              <a:rPr lang="en-US" dirty="0">
                <a:latin typeface="Arial"/>
                <a:cs typeface="Arial"/>
              </a:rPr>
              <a:t> </a:t>
            </a:r>
            <a:r>
              <a:rPr lang="en-US" dirty="0" err="1">
                <a:latin typeface="Arial"/>
                <a:cs typeface="Arial"/>
              </a:rPr>
              <a:t>päätöstä</a:t>
            </a:r>
            <a:r>
              <a:rPr lang="en-US" dirty="0">
                <a:latin typeface="Arial"/>
                <a:cs typeface="Arial"/>
              </a:rPr>
              <a:t> </a:t>
            </a:r>
            <a:r>
              <a:rPr lang="en-US" dirty="0" err="1">
                <a:latin typeface="Arial"/>
                <a:cs typeface="Arial"/>
              </a:rPr>
              <a:t>tekisit</a:t>
            </a:r>
            <a:r>
              <a:rPr lang="en-US" dirty="0">
                <a:latin typeface="Arial"/>
                <a:cs typeface="Arial"/>
              </a:rPr>
              <a:t> </a:t>
            </a:r>
            <a:r>
              <a:rPr lang="en-US" dirty="0" err="1">
                <a:latin typeface="Arial"/>
                <a:cs typeface="Arial"/>
              </a:rPr>
              <a:t>lapsiperheköyhyyden</a:t>
            </a:r>
            <a:r>
              <a:rPr lang="en-US" dirty="0">
                <a:latin typeface="Arial"/>
                <a:cs typeface="Arial"/>
              </a:rPr>
              <a:t> </a:t>
            </a:r>
            <a:r>
              <a:rPr lang="en-US" dirty="0" err="1">
                <a:latin typeface="Arial"/>
                <a:cs typeface="Arial"/>
              </a:rPr>
              <a:t>vähentämiseksi</a:t>
            </a:r>
            <a:r>
              <a:rPr lang="en-US" dirty="0">
                <a:latin typeface="Arial"/>
                <a:cs typeface="Arial"/>
              </a:rPr>
              <a:t>? </a:t>
            </a:r>
            <a:endParaRPr lang="en-US"/>
          </a:p>
          <a:p>
            <a:r>
              <a:rPr lang="en-US" dirty="0">
                <a:latin typeface="Arial"/>
                <a:cs typeface="Arial"/>
              </a:rPr>
              <a:t>Miten </a:t>
            </a:r>
            <a:r>
              <a:rPr lang="en-US" dirty="0" err="1">
                <a:latin typeface="Arial"/>
                <a:cs typeface="Arial"/>
              </a:rPr>
              <a:t>auttaisit</a:t>
            </a:r>
            <a:r>
              <a:rPr lang="en-US" dirty="0">
                <a:latin typeface="Arial"/>
                <a:cs typeface="Arial"/>
              </a:rPr>
              <a:t> </a:t>
            </a:r>
            <a:r>
              <a:rPr lang="en-US" dirty="0" err="1">
                <a:latin typeface="Arial"/>
                <a:cs typeface="Arial"/>
              </a:rPr>
              <a:t>perheitä</a:t>
            </a:r>
            <a:r>
              <a:rPr lang="en-US" dirty="0">
                <a:latin typeface="Arial"/>
                <a:cs typeface="Arial"/>
              </a:rPr>
              <a:t>, </a:t>
            </a:r>
            <a:r>
              <a:rPr lang="en-US" dirty="0" err="1">
                <a:latin typeface="Arial"/>
                <a:cs typeface="Arial"/>
              </a:rPr>
              <a:t>joissa</a:t>
            </a:r>
            <a:r>
              <a:rPr lang="en-US" dirty="0">
                <a:latin typeface="Arial"/>
                <a:cs typeface="Arial"/>
              </a:rPr>
              <a:t> </a:t>
            </a:r>
            <a:r>
              <a:rPr lang="en-US" dirty="0" err="1">
                <a:latin typeface="Arial"/>
                <a:cs typeface="Arial"/>
              </a:rPr>
              <a:t>vanhemman</a:t>
            </a:r>
            <a:r>
              <a:rPr lang="en-US" dirty="0">
                <a:latin typeface="Arial"/>
                <a:cs typeface="Arial"/>
              </a:rPr>
              <a:t> </a:t>
            </a:r>
            <a:r>
              <a:rPr lang="en-US" dirty="0" err="1">
                <a:latin typeface="Arial"/>
                <a:cs typeface="Arial"/>
              </a:rPr>
              <a:t>työssäkäyntiä</a:t>
            </a:r>
            <a:r>
              <a:rPr lang="en-US" dirty="0">
                <a:latin typeface="Arial"/>
                <a:cs typeface="Arial"/>
              </a:rPr>
              <a:t> </a:t>
            </a:r>
            <a:r>
              <a:rPr lang="en-US" dirty="0" err="1">
                <a:latin typeface="Arial"/>
                <a:cs typeface="Arial"/>
              </a:rPr>
              <a:t>rajoittaa</a:t>
            </a:r>
            <a:r>
              <a:rPr lang="en-US" dirty="0">
                <a:latin typeface="Arial"/>
                <a:cs typeface="Arial"/>
              </a:rPr>
              <a:t> </a:t>
            </a:r>
            <a:r>
              <a:rPr lang="en-US" dirty="0" err="1">
                <a:latin typeface="Arial"/>
                <a:cs typeface="Arial"/>
              </a:rPr>
              <a:t>esim</a:t>
            </a:r>
            <a:r>
              <a:rPr lang="en-US" dirty="0">
                <a:latin typeface="Arial"/>
                <a:cs typeface="Arial"/>
              </a:rPr>
              <a:t>. </a:t>
            </a:r>
            <a:r>
              <a:rPr lang="en-US" dirty="0" err="1">
                <a:latin typeface="Arial"/>
                <a:cs typeface="Arial"/>
              </a:rPr>
              <a:t>sairaus</a:t>
            </a:r>
            <a:r>
              <a:rPr lang="en-US" dirty="0">
                <a:latin typeface="Arial"/>
                <a:cs typeface="Arial"/>
              </a:rPr>
              <a:t> tai </a:t>
            </a:r>
            <a:r>
              <a:rPr lang="en-US" dirty="0" err="1">
                <a:latin typeface="Arial"/>
                <a:cs typeface="Arial"/>
              </a:rPr>
              <a:t>lapsen</a:t>
            </a:r>
            <a:r>
              <a:rPr lang="en-US" dirty="0">
                <a:latin typeface="Arial"/>
                <a:cs typeface="Arial"/>
              </a:rPr>
              <a:t> </a:t>
            </a:r>
            <a:r>
              <a:rPr lang="en-US" dirty="0" err="1">
                <a:latin typeface="Arial"/>
                <a:cs typeface="Arial"/>
              </a:rPr>
              <a:t>hoivan</a:t>
            </a:r>
            <a:r>
              <a:rPr lang="en-US" dirty="0">
                <a:latin typeface="Arial"/>
                <a:cs typeface="Arial"/>
              </a:rPr>
              <a:t> </a:t>
            </a:r>
            <a:r>
              <a:rPr lang="en-US" dirty="0" err="1">
                <a:latin typeface="Arial"/>
                <a:cs typeface="Arial"/>
              </a:rPr>
              <a:t>tarve</a:t>
            </a:r>
            <a:r>
              <a:rPr lang="en-US" dirty="0">
                <a:latin typeface="Arial"/>
                <a:cs typeface="Arial"/>
              </a:rPr>
              <a:t>?</a:t>
            </a:r>
            <a:endParaRPr lang="en-US"/>
          </a:p>
          <a:p>
            <a:r>
              <a:rPr lang="en-US" dirty="0">
                <a:latin typeface="Arial"/>
                <a:cs typeface="Arial"/>
              </a:rPr>
              <a:t>Nuorten </a:t>
            </a:r>
            <a:r>
              <a:rPr lang="en-US" dirty="0" err="1">
                <a:latin typeface="Arial"/>
                <a:cs typeface="Arial"/>
              </a:rPr>
              <a:t>tulevaisuususko</a:t>
            </a:r>
            <a:r>
              <a:rPr lang="en-US" dirty="0">
                <a:latin typeface="Arial"/>
                <a:cs typeface="Arial"/>
              </a:rPr>
              <a:t> </a:t>
            </a:r>
            <a:r>
              <a:rPr lang="en-US" dirty="0" err="1">
                <a:latin typeface="Arial"/>
                <a:cs typeface="Arial"/>
              </a:rPr>
              <a:t>rakentuu</a:t>
            </a:r>
            <a:r>
              <a:rPr lang="en-US" dirty="0">
                <a:latin typeface="Arial"/>
                <a:cs typeface="Arial"/>
              </a:rPr>
              <a:t>, </a:t>
            </a:r>
            <a:r>
              <a:rPr lang="en-US" dirty="0" err="1">
                <a:latin typeface="Arial"/>
                <a:cs typeface="Arial"/>
              </a:rPr>
              <a:t>kun</a:t>
            </a:r>
            <a:r>
              <a:rPr lang="en-US" dirty="0">
                <a:latin typeface="Arial"/>
                <a:cs typeface="Arial"/>
              </a:rPr>
              <a:t> </a:t>
            </a:r>
            <a:r>
              <a:rPr lang="en-US" dirty="0" err="1">
                <a:latin typeface="Arial"/>
                <a:cs typeface="Arial"/>
              </a:rPr>
              <a:t>arjessa</a:t>
            </a:r>
            <a:r>
              <a:rPr lang="en-US" dirty="0">
                <a:latin typeface="Arial"/>
                <a:cs typeface="Arial"/>
              </a:rPr>
              <a:t> </a:t>
            </a:r>
            <a:r>
              <a:rPr lang="en-US" dirty="0" err="1">
                <a:latin typeface="Arial"/>
                <a:cs typeface="Arial"/>
              </a:rPr>
              <a:t>saa</a:t>
            </a:r>
            <a:r>
              <a:rPr lang="en-US" dirty="0">
                <a:latin typeface="Arial"/>
                <a:cs typeface="Arial"/>
              </a:rPr>
              <a:t> </a:t>
            </a:r>
            <a:r>
              <a:rPr lang="en-US" dirty="0" err="1">
                <a:latin typeface="Arial"/>
                <a:cs typeface="Arial"/>
              </a:rPr>
              <a:t>tukea</a:t>
            </a:r>
            <a:r>
              <a:rPr lang="en-US" dirty="0">
                <a:latin typeface="Arial"/>
                <a:cs typeface="Arial"/>
              </a:rPr>
              <a:t> ja </a:t>
            </a:r>
            <a:r>
              <a:rPr lang="en-US" dirty="0" err="1">
                <a:latin typeface="Arial"/>
                <a:cs typeface="Arial"/>
              </a:rPr>
              <a:t>löytää</a:t>
            </a:r>
            <a:r>
              <a:rPr lang="en-US" dirty="0">
                <a:latin typeface="Arial"/>
                <a:cs typeface="Arial"/>
              </a:rPr>
              <a:t> </a:t>
            </a:r>
            <a:r>
              <a:rPr lang="en-US" dirty="0" err="1">
                <a:latin typeface="Arial"/>
                <a:cs typeface="Arial"/>
              </a:rPr>
              <a:t>oman</a:t>
            </a:r>
            <a:r>
              <a:rPr lang="en-US" dirty="0">
                <a:latin typeface="Arial"/>
                <a:cs typeface="Arial"/>
              </a:rPr>
              <a:t> </a:t>
            </a:r>
            <a:r>
              <a:rPr lang="en-US" dirty="0" err="1">
                <a:latin typeface="Arial"/>
                <a:cs typeface="Arial"/>
              </a:rPr>
              <a:t>paikkansa</a:t>
            </a:r>
            <a:r>
              <a:rPr lang="en-US" dirty="0">
                <a:latin typeface="Arial"/>
                <a:cs typeface="Arial"/>
              </a:rPr>
              <a:t>. Mihin </a:t>
            </a:r>
            <a:r>
              <a:rPr lang="en-US" dirty="0" err="1">
                <a:latin typeface="Arial"/>
                <a:cs typeface="Arial"/>
              </a:rPr>
              <a:t>panostaisit</a:t>
            </a:r>
            <a:r>
              <a:rPr lang="en-US" dirty="0">
                <a:latin typeface="Arial"/>
                <a:cs typeface="Arial"/>
              </a:rPr>
              <a:t> </a:t>
            </a:r>
            <a:r>
              <a:rPr lang="en-US" dirty="0" err="1">
                <a:latin typeface="Arial"/>
                <a:cs typeface="Arial"/>
              </a:rPr>
              <a:t>eniten</a:t>
            </a:r>
            <a:r>
              <a:rPr lang="en-US" dirty="0">
                <a:latin typeface="Arial"/>
                <a:cs typeface="Arial"/>
              </a:rPr>
              <a:t>: </a:t>
            </a:r>
            <a:r>
              <a:rPr lang="en-US" dirty="0" err="1">
                <a:latin typeface="Arial"/>
                <a:cs typeface="Arial"/>
              </a:rPr>
              <a:t>kouluissa</a:t>
            </a:r>
            <a:r>
              <a:rPr lang="en-US" dirty="0">
                <a:latin typeface="Arial"/>
                <a:cs typeface="Arial"/>
              </a:rPr>
              <a:t> ja </a:t>
            </a:r>
            <a:r>
              <a:rPr lang="en-US" dirty="0" err="1">
                <a:latin typeface="Arial"/>
                <a:cs typeface="Arial"/>
              </a:rPr>
              <a:t>vapaa-ajalla</a:t>
            </a:r>
            <a:r>
              <a:rPr lang="en-US" dirty="0">
                <a:latin typeface="Arial"/>
                <a:cs typeface="Arial"/>
              </a:rPr>
              <a:t> </a:t>
            </a:r>
            <a:r>
              <a:rPr lang="en-US" dirty="0" err="1">
                <a:latin typeface="Arial"/>
                <a:cs typeface="Arial"/>
              </a:rPr>
              <a:t>saatavaan</a:t>
            </a:r>
            <a:r>
              <a:rPr lang="en-US" dirty="0">
                <a:latin typeface="Arial"/>
                <a:cs typeface="Arial"/>
              </a:rPr>
              <a:t> </a:t>
            </a:r>
            <a:r>
              <a:rPr lang="en-US" dirty="0" err="1">
                <a:latin typeface="Arial"/>
                <a:cs typeface="Arial"/>
              </a:rPr>
              <a:t>matalan</a:t>
            </a:r>
            <a:r>
              <a:rPr lang="en-US" dirty="0">
                <a:latin typeface="Arial"/>
                <a:cs typeface="Arial"/>
              </a:rPr>
              <a:t> </a:t>
            </a:r>
            <a:r>
              <a:rPr lang="en-US" dirty="0" err="1">
                <a:latin typeface="Arial"/>
                <a:cs typeface="Arial"/>
              </a:rPr>
              <a:t>kynnyksen</a:t>
            </a:r>
            <a:r>
              <a:rPr lang="en-US" dirty="0">
                <a:latin typeface="Arial"/>
                <a:cs typeface="Arial"/>
              </a:rPr>
              <a:t> </a:t>
            </a:r>
            <a:r>
              <a:rPr lang="en-US" dirty="0" err="1">
                <a:latin typeface="Arial"/>
                <a:cs typeface="Arial"/>
              </a:rPr>
              <a:t>apuun</a:t>
            </a:r>
            <a:r>
              <a:rPr lang="en-US" dirty="0">
                <a:latin typeface="Arial"/>
                <a:cs typeface="Arial"/>
              </a:rPr>
              <a:t>, </a:t>
            </a:r>
            <a:r>
              <a:rPr lang="en-US" dirty="0" err="1">
                <a:latin typeface="Arial"/>
                <a:cs typeface="Arial"/>
              </a:rPr>
              <a:t>mielenterveyden</a:t>
            </a:r>
            <a:r>
              <a:rPr lang="en-US" dirty="0">
                <a:latin typeface="Arial"/>
                <a:cs typeface="Arial"/>
              </a:rPr>
              <a:t> </a:t>
            </a:r>
            <a:r>
              <a:rPr lang="en-US" dirty="0" err="1">
                <a:latin typeface="Arial"/>
                <a:cs typeface="Arial"/>
              </a:rPr>
              <a:t>hoitoon</a:t>
            </a:r>
            <a:r>
              <a:rPr lang="en-US" dirty="0">
                <a:latin typeface="Arial"/>
                <a:cs typeface="Arial"/>
              </a:rPr>
              <a:t> </a:t>
            </a:r>
            <a:r>
              <a:rPr lang="en-US" dirty="0" err="1">
                <a:latin typeface="Arial"/>
                <a:cs typeface="Arial"/>
              </a:rPr>
              <a:t>vai</a:t>
            </a:r>
            <a:r>
              <a:rPr lang="en-US" dirty="0">
                <a:latin typeface="Arial"/>
                <a:cs typeface="Arial"/>
              </a:rPr>
              <a:t> </a:t>
            </a:r>
            <a:r>
              <a:rPr lang="en-US" dirty="0" err="1">
                <a:latin typeface="Arial"/>
                <a:cs typeface="Arial"/>
              </a:rPr>
              <a:t>koulutus</a:t>
            </a:r>
            <a:r>
              <a:rPr lang="en-US" dirty="0">
                <a:latin typeface="Arial"/>
                <a:cs typeface="Arial"/>
              </a:rPr>
              <a:t>- ja </a:t>
            </a:r>
            <a:r>
              <a:rPr lang="en-US" dirty="0" err="1">
                <a:latin typeface="Arial"/>
                <a:cs typeface="Arial"/>
              </a:rPr>
              <a:t>työllistymismahdollisuuksiin</a:t>
            </a:r>
            <a:r>
              <a:rPr lang="en-US" dirty="0">
                <a:latin typeface="Arial"/>
                <a:cs typeface="Arial"/>
              </a:rPr>
              <a:t>? </a:t>
            </a:r>
            <a:r>
              <a:rPr lang="en-US" dirty="0" err="1">
                <a:latin typeface="Arial"/>
                <a:cs typeface="Arial"/>
              </a:rPr>
              <a:t>Perustele</a:t>
            </a:r>
            <a:r>
              <a:rPr lang="en-US" dirty="0">
                <a:latin typeface="Arial"/>
                <a:cs typeface="Arial"/>
              </a:rPr>
              <a:t> </a:t>
            </a:r>
            <a:r>
              <a:rPr lang="en-US" dirty="0" err="1">
                <a:latin typeface="Arial"/>
                <a:cs typeface="Arial"/>
              </a:rPr>
              <a:t>valintasi</a:t>
            </a:r>
            <a:r>
              <a:rPr lang="en-US" dirty="0">
                <a:latin typeface="Arial"/>
                <a:cs typeface="Arial"/>
              </a:rPr>
              <a:t> ja </a:t>
            </a:r>
            <a:r>
              <a:rPr lang="en-US" dirty="0" err="1">
                <a:latin typeface="Arial"/>
                <a:cs typeface="Arial"/>
              </a:rPr>
              <a:t>nimeä</a:t>
            </a:r>
            <a:r>
              <a:rPr lang="en-US" dirty="0">
                <a:latin typeface="Arial"/>
                <a:cs typeface="Arial"/>
              </a:rPr>
              <a:t> </a:t>
            </a:r>
            <a:r>
              <a:rPr lang="en-US" dirty="0" err="1">
                <a:latin typeface="Arial"/>
                <a:cs typeface="Arial"/>
              </a:rPr>
              <a:t>yksi</a:t>
            </a:r>
            <a:r>
              <a:rPr lang="en-US" dirty="0">
                <a:latin typeface="Arial"/>
                <a:cs typeface="Arial"/>
              </a:rPr>
              <a:t> </a:t>
            </a:r>
            <a:r>
              <a:rPr lang="en-US" dirty="0" err="1">
                <a:latin typeface="Arial"/>
                <a:cs typeface="Arial"/>
              </a:rPr>
              <a:t>konkreettinen</a:t>
            </a:r>
            <a:r>
              <a:rPr lang="en-US" dirty="0">
                <a:latin typeface="Arial"/>
                <a:cs typeface="Arial"/>
              </a:rPr>
              <a:t> </a:t>
            </a:r>
            <a:r>
              <a:rPr lang="en-US" dirty="0" err="1">
                <a:latin typeface="Arial"/>
                <a:cs typeface="Arial"/>
              </a:rPr>
              <a:t>toimi</a:t>
            </a:r>
            <a:r>
              <a:rPr lang="en-US" dirty="0">
                <a:latin typeface="Arial"/>
                <a:cs typeface="Arial"/>
              </a:rPr>
              <a:t>.</a:t>
            </a:r>
            <a:endParaRPr lang="en-US">
              <a:latin typeface="Arial"/>
              <a:cs typeface="Arial"/>
            </a:endParaRPr>
          </a:p>
        </p:txBody>
      </p:sp>
    </p:spTree>
    <p:extLst>
      <p:ext uri="{BB962C8B-B14F-4D97-AF65-F5344CB8AC3E}">
        <p14:creationId xmlns:p14="http://schemas.microsoft.com/office/powerpoint/2010/main" val="1602266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5ABC43-068C-C39C-4630-006E5F9F31E7}"/>
              </a:ext>
            </a:extLst>
          </p:cNvPr>
          <p:cNvSpPr>
            <a:spLocks noGrp="1"/>
          </p:cNvSpPr>
          <p:nvPr>
            <p:ph type="sldNum" sz="quarter" idx="4"/>
          </p:nvPr>
        </p:nvSpPr>
        <p:spPr/>
        <p:txBody>
          <a:bodyPr/>
          <a:lstStyle/>
          <a:p>
            <a:fld id="{F6B37718-6688-4F18-A3A4-5BFEA6AE51A8}" type="slidenum">
              <a:rPr lang="fi-FI" smtClean="0"/>
              <a:pPr/>
              <a:t>8</a:t>
            </a:fld>
            <a:endParaRPr lang="fi-FI"/>
          </a:p>
        </p:txBody>
      </p:sp>
      <p:sp>
        <p:nvSpPr>
          <p:cNvPr id="5" name="Content Placeholder 4">
            <a:extLst>
              <a:ext uri="{FF2B5EF4-FFF2-40B4-BE49-F238E27FC236}">
                <a16:creationId xmlns:a16="http://schemas.microsoft.com/office/drawing/2014/main" id="{85D98A77-0625-6B26-F627-08D908BD296C}"/>
              </a:ext>
            </a:extLst>
          </p:cNvPr>
          <p:cNvSpPr>
            <a:spLocks noGrp="1"/>
          </p:cNvSpPr>
          <p:nvPr>
            <p:ph idx="1"/>
          </p:nvPr>
        </p:nvSpPr>
        <p:spPr>
          <a:xfrm>
            <a:off x="6754266" y="325782"/>
            <a:ext cx="4856309" cy="5830517"/>
          </a:xfrm>
        </p:spPr>
        <p:txBody>
          <a:bodyPr>
            <a:normAutofit/>
          </a:bodyPr>
          <a:lstStyle/>
          <a:p>
            <a:pPr>
              <a:buFont typeface="Arial"/>
              <a:buChar char="•"/>
            </a:pPr>
            <a:r>
              <a:rPr lang="en-US" dirty="0" err="1">
                <a:latin typeface="Arial"/>
                <a:cs typeface="Arial"/>
              </a:rPr>
              <a:t>Vanhat</a:t>
            </a:r>
            <a:r>
              <a:rPr lang="en-US" dirty="0">
                <a:latin typeface="Arial"/>
                <a:cs typeface="Arial"/>
              </a:rPr>
              <a:t> </a:t>
            </a:r>
            <a:r>
              <a:rPr lang="en-US" dirty="0" err="1">
                <a:latin typeface="Arial"/>
                <a:cs typeface="Arial"/>
              </a:rPr>
              <a:t>kirkot</a:t>
            </a:r>
            <a:r>
              <a:rPr lang="en-US" dirty="0">
                <a:latin typeface="Arial"/>
                <a:cs typeface="Arial"/>
              </a:rPr>
              <a:t> </a:t>
            </a:r>
            <a:r>
              <a:rPr lang="en-US" dirty="0" err="1">
                <a:latin typeface="Arial"/>
                <a:cs typeface="Arial"/>
              </a:rPr>
              <a:t>ovat</a:t>
            </a:r>
            <a:r>
              <a:rPr lang="en-US" dirty="0">
                <a:latin typeface="Arial"/>
                <a:cs typeface="Arial"/>
              </a:rPr>
              <a:t> </a:t>
            </a:r>
            <a:r>
              <a:rPr lang="en-US" dirty="0" err="1">
                <a:latin typeface="Arial"/>
                <a:cs typeface="Arial"/>
              </a:rPr>
              <a:t>monelle</a:t>
            </a:r>
            <a:r>
              <a:rPr lang="en-US" dirty="0">
                <a:latin typeface="Arial"/>
                <a:cs typeface="Arial"/>
              </a:rPr>
              <a:t> </a:t>
            </a:r>
            <a:r>
              <a:rPr lang="en-US" dirty="0" err="1">
                <a:latin typeface="Arial"/>
                <a:cs typeface="Arial"/>
              </a:rPr>
              <a:t>tärkeitä</a:t>
            </a:r>
            <a:r>
              <a:rPr lang="en-US" dirty="0">
                <a:latin typeface="Arial"/>
                <a:cs typeface="Arial"/>
              </a:rPr>
              <a:t> </a:t>
            </a:r>
            <a:r>
              <a:rPr lang="en-US" dirty="0" err="1">
                <a:latin typeface="Arial"/>
                <a:cs typeface="Arial"/>
              </a:rPr>
              <a:t>maamerkkejä</a:t>
            </a:r>
            <a:r>
              <a:rPr lang="en-US" dirty="0">
                <a:latin typeface="Arial"/>
                <a:cs typeface="Arial"/>
              </a:rPr>
              <a:t> ja </a:t>
            </a:r>
            <a:r>
              <a:rPr lang="en-US" dirty="0" err="1">
                <a:latin typeface="Arial"/>
                <a:cs typeface="Arial"/>
              </a:rPr>
              <a:t>osa</a:t>
            </a:r>
            <a:r>
              <a:rPr lang="en-US" dirty="0">
                <a:latin typeface="Arial"/>
                <a:cs typeface="Arial"/>
              </a:rPr>
              <a:t> </a:t>
            </a:r>
            <a:r>
              <a:rPr lang="en-US" dirty="0" err="1">
                <a:latin typeface="Arial"/>
                <a:cs typeface="Arial"/>
              </a:rPr>
              <a:t>paikkakunnan</a:t>
            </a:r>
            <a:r>
              <a:rPr lang="en-US" dirty="0">
                <a:latin typeface="Arial"/>
                <a:cs typeface="Arial"/>
              </a:rPr>
              <a:t> </a:t>
            </a:r>
            <a:r>
              <a:rPr lang="en-US" dirty="0" err="1">
                <a:latin typeface="Arial"/>
                <a:cs typeface="Arial"/>
              </a:rPr>
              <a:t>yhteistä</a:t>
            </a:r>
            <a:r>
              <a:rPr lang="en-US" dirty="0">
                <a:latin typeface="Arial"/>
                <a:cs typeface="Arial"/>
              </a:rPr>
              <a:t> </a:t>
            </a:r>
            <a:r>
              <a:rPr lang="en-US" dirty="0" err="1">
                <a:latin typeface="Arial"/>
                <a:cs typeface="Arial"/>
              </a:rPr>
              <a:t>historiaa</a:t>
            </a:r>
            <a:r>
              <a:rPr lang="en-US" dirty="0">
                <a:latin typeface="Arial"/>
                <a:cs typeface="Arial"/>
              </a:rPr>
              <a:t>. </a:t>
            </a:r>
            <a:r>
              <a:rPr lang="en-US" dirty="0" err="1">
                <a:latin typeface="Arial"/>
                <a:cs typeface="Arial"/>
              </a:rPr>
              <a:t>Niiden</a:t>
            </a:r>
            <a:r>
              <a:rPr lang="en-US" dirty="0">
                <a:latin typeface="Arial"/>
                <a:cs typeface="Arial"/>
              </a:rPr>
              <a:t> </a:t>
            </a:r>
            <a:r>
              <a:rPr lang="en-US" dirty="0" err="1">
                <a:latin typeface="Arial"/>
                <a:cs typeface="Arial"/>
              </a:rPr>
              <a:t>ylläpito</a:t>
            </a:r>
            <a:r>
              <a:rPr lang="en-US" dirty="0">
                <a:latin typeface="Arial"/>
                <a:cs typeface="Arial"/>
              </a:rPr>
              <a:t> on </a:t>
            </a:r>
            <a:r>
              <a:rPr lang="en-US" dirty="0" err="1">
                <a:latin typeface="Arial"/>
                <a:cs typeface="Arial"/>
              </a:rPr>
              <a:t>kuitenkin</a:t>
            </a:r>
            <a:r>
              <a:rPr lang="en-US" dirty="0">
                <a:latin typeface="Arial"/>
                <a:cs typeface="Arial"/>
              </a:rPr>
              <a:t> </a:t>
            </a:r>
            <a:r>
              <a:rPr lang="en-US" dirty="0" err="1">
                <a:latin typeface="Arial"/>
                <a:cs typeface="Arial"/>
              </a:rPr>
              <a:t>kallista</a:t>
            </a:r>
            <a:r>
              <a:rPr lang="en-US" dirty="0">
                <a:latin typeface="Arial"/>
                <a:cs typeface="Arial"/>
              </a:rPr>
              <a:t>. Miten </a:t>
            </a:r>
            <a:r>
              <a:rPr lang="en-US" dirty="0" err="1">
                <a:latin typeface="Arial"/>
                <a:cs typeface="Arial"/>
              </a:rPr>
              <a:t>varmistaisit</a:t>
            </a:r>
            <a:r>
              <a:rPr lang="en-US" dirty="0">
                <a:latin typeface="Arial"/>
                <a:cs typeface="Arial"/>
              </a:rPr>
              <a:t> </a:t>
            </a:r>
            <a:r>
              <a:rPr lang="en-US" dirty="0" err="1">
                <a:latin typeface="Arial"/>
                <a:cs typeface="Arial"/>
              </a:rPr>
              <a:t>yhteisen</a:t>
            </a:r>
            <a:r>
              <a:rPr lang="en-US" dirty="0">
                <a:latin typeface="Arial"/>
                <a:cs typeface="Arial"/>
              </a:rPr>
              <a:t> </a:t>
            </a:r>
            <a:r>
              <a:rPr lang="en-US" dirty="0" err="1">
                <a:latin typeface="Arial"/>
                <a:cs typeface="Arial"/>
              </a:rPr>
              <a:t>kulttuuriperinnön</a:t>
            </a:r>
            <a:r>
              <a:rPr lang="en-US" dirty="0">
                <a:latin typeface="Arial"/>
                <a:cs typeface="Arial"/>
              </a:rPr>
              <a:t> </a:t>
            </a:r>
            <a:r>
              <a:rPr lang="en-US" dirty="0" err="1">
                <a:latin typeface="Arial"/>
                <a:cs typeface="Arial"/>
              </a:rPr>
              <a:t>vaalimisen</a:t>
            </a:r>
            <a:r>
              <a:rPr lang="en-US" dirty="0">
                <a:latin typeface="Arial"/>
                <a:cs typeface="Arial"/>
              </a:rPr>
              <a:t>?</a:t>
            </a:r>
            <a:endParaRPr lang="en-US"/>
          </a:p>
          <a:p>
            <a:pPr>
              <a:buFont typeface="Arial"/>
            </a:pPr>
            <a:r>
              <a:rPr lang="en-US" dirty="0" err="1">
                <a:latin typeface="Arial"/>
                <a:cs typeface="Arial"/>
              </a:rPr>
              <a:t>Läheisen</a:t>
            </a:r>
            <a:r>
              <a:rPr lang="en-US" dirty="0">
                <a:latin typeface="Arial"/>
                <a:cs typeface="Arial"/>
              </a:rPr>
              <a:t> </a:t>
            </a:r>
            <a:r>
              <a:rPr lang="en-US" dirty="0" err="1">
                <a:latin typeface="Arial"/>
                <a:cs typeface="Arial"/>
              </a:rPr>
              <a:t>kuolema</a:t>
            </a:r>
            <a:r>
              <a:rPr lang="en-US" dirty="0">
                <a:latin typeface="Arial"/>
                <a:cs typeface="Arial"/>
              </a:rPr>
              <a:t> on </a:t>
            </a:r>
            <a:r>
              <a:rPr lang="en-US" dirty="0" err="1">
                <a:latin typeface="Arial"/>
                <a:cs typeface="Arial"/>
              </a:rPr>
              <a:t>raskas</a:t>
            </a:r>
            <a:r>
              <a:rPr lang="en-US" dirty="0">
                <a:latin typeface="Arial"/>
                <a:cs typeface="Arial"/>
              </a:rPr>
              <a:t> </a:t>
            </a:r>
            <a:r>
              <a:rPr lang="en-US" dirty="0" err="1">
                <a:latin typeface="Arial"/>
                <a:cs typeface="Arial"/>
              </a:rPr>
              <a:t>tilanne</a:t>
            </a:r>
            <a:r>
              <a:rPr lang="en-US" dirty="0">
                <a:latin typeface="Arial"/>
                <a:cs typeface="Arial"/>
              </a:rPr>
              <a:t>, </a:t>
            </a:r>
            <a:r>
              <a:rPr lang="en-US" dirty="0" err="1">
                <a:latin typeface="Arial"/>
                <a:cs typeface="Arial"/>
              </a:rPr>
              <a:t>eikä</a:t>
            </a:r>
            <a:r>
              <a:rPr lang="en-US" dirty="0">
                <a:latin typeface="Arial"/>
                <a:cs typeface="Arial"/>
              </a:rPr>
              <a:t> </a:t>
            </a:r>
            <a:r>
              <a:rPr lang="en-US" dirty="0" err="1">
                <a:latin typeface="Arial"/>
                <a:cs typeface="Arial"/>
              </a:rPr>
              <a:t>hautaamisen</a:t>
            </a:r>
            <a:r>
              <a:rPr lang="en-US" dirty="0">
                <a:latin typeface="Arial"/>
                <a:cs typeface="Arial"/>
              </a:rPr>
              <a:t> </a:t>
            </a:r>
            <a:r>
              <a:rPr lang="en-US" dirty="0" err="1">
                <a:latin typeface="Arial"/>
                <a:cs typeface="Arial"/>
              </a:rPr>
              <a:t>hinta</a:t>
            </a:r>
            <a:r>
              <a:rPr lang="en-US" dirty="0">
                <a:latin typeface="Arial"/>
                <a:cs typeface="Arial"/>
              </a:rPr>
              <a:t> </a:t>
            </a:r>
            <a:r>
              <a:rPr lang="en-US" dirty="0" err="1">
                <a:latin typeface="Arial"/>
                <a:cs typeface="Arial"/>
              </a:rPr>
              <a:t>saisi</a:t>
            </a:r>
            <a:r>
              <a:rPr lang="en-US" dirty="0">
                <a:latin typeface="Arial"/>
                <a:cs typeface="Arial"/>
              </a:rPr>
              <a:t> </a:t>
            </a:r>
            <a:r>
              <a:rPr lang="en-US" dirty="0" err="1">
                <a:latin typeface="Arial"/>
                <a:cs typeface="Arial"/>
              </a:rPr>
              <a:t>muodostua</a:t>
            </a:r>
            <a:r>
              <a:rPr lang="en-US" dirty="0">
                <a:latin typeface="Arial"/>
                <a:cs typeface="Arial"/>
              </a:rPr>
              <a:t> </a:t>
            </a:r>
            <a:r>
              <a:rPr lang="en-US" dirty="0" err="1">
                <a:latin typeface="Arial"/>
                <a:cs typeface="Arial"/>
              </a:rPr>
              <a:t>kohtuuttomaksi</a:t>
            </a:r>
            <a:r>
              <a:rPr lang="en-US" dirty="0">
                <a:latin typeface="Arial"/>
                <a:cs typeface="Arial"/>
              </a:rPr>
              <a:t>. </a:t>
            </a:r>
            <a:r>
              <a:rPr lang="en-US" dirty="0" err="1">
                <a:latin typeface="Arial"/>
                <a:cs typeface="Arial"/>
              </a:rPr>
              <a:t>Seurakunnat</a:t>
            </a:r>
            <a:r>
              <a:rPr lang="en-US" dirty="0">
                <a:latin typeface="Arial"/>
                <a:cs typeface="Arial"/>
              </a:rPr>
              <a:t> </a:t>
            </a:r>
            <a:r>
              <a:rPr lang="en-US" dirty="0" err="1">
                <a:latin typeface="Arial"/>
                <a:cs typeface="Arial"/>
              </a:rPr>
              <a:t>huolehtivat</a:t>
            </a:r>
            <a:r>
              <a:rPr lang="en-US" dirty="0">
                <a:latin typeface="Arial"/>
                <a:cs typeface="Arial"/>
              </a:rPr>
              <a:t> </a:t>
            </a:r>
            <a:r>
              <a:rPr lang="en-US" dirty="0" err="1">
                <a:latin typeface="Arial"/>
                <a:cs typeface="Arial"/>
              </a:rPr>
              <a:t>hautausmaista</a:t>
            </a:r>
            <a:r>
              <a:rPr lang="en-US" dirty="0">
                <a:latin typeface="Arial"/>
                <a:cs typeface="Arial"/>
              </a:rPr>
              <a:t> </a:t>
            </a:r>
            <a:r>
              <a:rPr lang="en-US" dirty="0" err="1">
                <a:latin typeface="Arial"/>
                <a:cs typeface="Arial"/>
              </a:rPr>
              <a:t>kaikkia</a:t>
            </a:r>
            <a:r>
              <a:rPr lang="en-US" dirty="0">
                <a:latin typeface="Arial"/>
                <a:cs typeface="Arial"/>
              </a:rPr>
              <a:t> </a:t>
            </a:r>
            <a:r>
              <a:rPr lang="en-US" dirty="0" err="1">
                <a:latin typeface="Arial"/>
                <a:cs typeface="Arial"/>
              </a:rPr>
              <a:t>varten</a:t>
            </a:r>
            <a:r>
              <a:rPr lang="en-US" dirty="0">
                <a:latin typeface="Arial"/>
                <a:cs typeface="Arial"/>
              </a:rPr>
              <a:t>, </a:t>
            </a:r>
            <a:r>
              <a:rPr lang="en-US" dirty="0" err="1">
                <a:latin typeface="Arial"/>
                <a:cs typeface="Arial"/>
              </a:rPr>
              <a:t>myös</a:t>
            </a:r>
            <a:r>
              <a:rPr lang="en-US" dirty="0">
                <a:latin typeface="Arial"/>
                <a:cs typeface="Arial"/>
              </a:rPr>
              <a:t> </a:t>
            </a:r>
            <a:r>
              <a:rPr lang="en-US" dirty="0" err="1">
                <a:latin typeface="Arial"/>
                <a:cs typeface="Arial"/>
              </a:rPr>
              <a:t>kirkkoon</a:t>
            </a:r>
            <a:r>
              <a:rPr lang="en-US" dirty="0">
                <a:latin typeface="Arial"/>
                <a:cs typeface="Arial"/>
              </a:rPr>
              <a:t> </a:t>
            </a:r>
            <a:r>
              <a:rPr lang="en-US" dirty="0" err="1">
                <a:latin typeface="Arial"/>
                <a:cs typeface="Arial"/>
              </a:rPr>
              <a:t>kuulumattomille</a:t>
            </a:r>
            <a:r>
              <a:rPr lang="en-US" dirty="0">
                <a:latin typeface="Arial"/>
                <a:cs typeface="Arial"/>
              </a:rPr>
              <a:t>. </a:t>
            </a:r>
            <a:r>
              <a:rPr lang="en-US" dirty="0" err="1">
                <a:latin typeface="Arial"/>
                <a:cs typeface="Arial"/>
              </a:rPr>
              <a:t>Millainen</a:t>
            </a:r>
            <a:r>
              <a:rPr lang="en-US" dirty="0">
                <a:latin typeface="Arial"/>
                <a:cs typeface="Arial"/>
              </a:rPr>
              <a:t> on </a:t>
            </a:r>
            <a:r>
              <a:rPr lang="en-US" dirty="0" err="1">
                <a:latin typeface="Arial"/>
                <a:cs typeface="Arial"/>
              </a:rPr>
              <a:t>mielestäsi</a:t>
            </a:r>
            <a:r>
              <a:rPr lang="en-US" dirty="0">
                <a:latin typeface="Arial"/>
                <a:cs typeface="Arial"/>
              </a:rPr>
              <a:t> </a:t>
            </a:r>
            <a:r>
              <a:rPr lang="en-US" dirty="0" err="1">
                <a:latin typeface="Arial"/>
                <a:cs typeface="Arial"/>
              </a:rPr>
              <a:t>valtion</a:t>
            </a:r>
            <a:r>
              <a:rPr lang="en-US" dirty="0">
                <a:latin typeface="Arial"/>
                <a:cs typeface="Arial"/>
              </a:rPr>
              <a:t> </a:t>
            </a:r>
            <a:r>
              <a:rPr lang="en-US" dirty="0" err="1">
                <a:latin typeface="Arial"/>
                <a:cs typeface="Arial"/>
              </a:rPr>
              <a:t>vastuu</a:t>
            </a:r>
            <a:r>
              <a:rPr lang="en-US" dirty="0">
                <a:latin typeface="Arial"/>
                <a:cs typeface="Arial"/>
              </a:rPr>
              <a:t> </a:t>
            </a:r>
            <a:r>
              <a:rPr lang="en-US" dirty="0" err="1">
                <a:latin typeface="Arial"/>
                <a:cs typeface="Arial"/>
              </a:rPr>
              <a:t>siitä</a:t>
            </a:r>
            <a:r>
              <a:rPr lang="en-US" dirty="0">
                <a:latin typeface="Arial"/>
                <a:cs typeface="Arial"/>
              </a:rPr>
              <a:t>, </a:t>
            </a:r>
            <a:r>
              <a:rPr lang="en-US" dirty="0" err="1">
                <a:latin typeface="Arial"/>
                <a:cs typeface="Arial"/>
              </a:rPr>
              <a:t>että</a:t>
            </a:r>
            <a:r>
              <a:rPr lang="en-US" dirty="0">
                <a:latin typeface="Arial"/>
                <a:cs typeface="Arial"/>
              </a:rPr>
              <a:t> </a:t>
            </a:r>
            <a:r>
              <a:rPr lang="en-US" dirty="0" err="1">
                <a:latin typeface="Arial"/>
                <a:cs typeface="Arial"/>
              </a:rPr>
              <a:t>hautausmaksut</a:t>
            </a:r>
            <a:r>
              <a:rPr lang="en-US" dirty="0">
                <a:latin typeface="Arial"/>
                <a:cs typeface="Arial"/>
              </a:rPr>
              <a:t> </a:t>
            </a:r>
            <a:r>
              <a:rPr lang="en-US" dirty="0" err="1">
                <a:latin typeface="Arial"/>
                <a:cs typeface="Arial"/>
              </a:rPr>
              <a:t>pysyvät</a:t>
            </a:r>
            <a:r>
              <a:rPr lang="en-US" dirty="0">
                <a:latin typeface="Arial"/>
                <a:cs typeface="Arial"/>
              </a:rPr>
              <a:t> </a:t>
            </a:r>
            <a:r>
              <a:rPr lang="en-US" dirty="0" err="1">
                <a:latin typeface="Arial"/>
                <a:cs typeface="Arial"/>
              </a:rPr>
              <a:t>kohtuullisina</a:t>
            </a:r>
            <a:r>
              <a:rPr lang="en-US" dirty="0">
                <a:latin typeface="Arial"/>
                <a:cs typeface="Arial"/>
              </a:rPr>
              <a:t> </a:t>
            </a:r>
            <a:r>
              <a:rPr lang="en-US" dirty="0" err="1">
                <a:latin typeface="Arial"/>
                <a:cs typeface="Arial"/>
              </a:rPr>
              <a:t>kaikkialla</a:t>
            </a:r>
            <a:r>
              <a:rPr lang="en-US" dirty="0">
                <a:latin typeface="Arial"/>
                <a:cs typeface="Arial"/>
              </a:rPr>
              <a:t> </a:t>
            </a:r>
            <a:r>
              <a:rPr lang="en-US" dirty="0" err="1">
                <a:latin typeface="Arial"/>
                <a:cs typeface="Arial"/>
              </a:rPr>
              <a:t>Suomessa</a:t>
            </a:r>
            <a:r>
              <a:rPr lang="en-US" dirty="0">
                <a:latin typeface="Arial"/>
                <a:cs typeface="Arial"/>
              </a:rPr>
              <a:t>?</a:t>
            </a:r>
            <a:endParaRPr lang="en-US"/>
          </a:p>
        </p:txBody>
      </p:sp>
      <p:sp>
        <p:nvSpPr>
          <p:cNvPr id="7" name="Title 6">
            <a:extLst>
              <a:ext uri="{FF2B5EF4-FFF2-40B4-BE49-F238E27FC236}">
                <a16:creationId xmlns:a16="http://schemas.microsoft.com/office/drawing/2014/main" id="{88201FB9-972E-5336-E0DE-2C04A45B67FA}"/>
              </a:ext>
            </a:extLst>
          </p:cNvPr>
          <p:cNvSpPr>
            <a:spLocks noGrp="1"/>
          </p:cNvSpPr>
          <p:nvPr>
            <p:ph type="title"/>
          </p:nvPr>
        </p:nvSpPr>
        <p:spPr>
          <a:xfrm>
            <a:off x="661468" y="708466"/>
            <a:ext cx="5018363" cy="2246556"/>
          </a:xfrm>
        </p:spPr>
        <p:txBody>
          <a:bodyPr/>
          <a:lstStyle/>
          <a:p>
            <a:r>
              <a:rPr lang="en-US" dirty="0" err="1">
                <a:latin typeface="Arial"/>
                <a:cs typeface="Arial"/>
              </a:rPr>
              <a:t>Kirkon</a:t>
            </a:r>
            <a:r>
              <a:rPr lang="en-US" dirty="0">
                <a:latin typeface="Arial"/>
                <a:cs typeface="Arial"/>
              </a:rPr>
              <a:t> </a:t>
            </a:r>
            <a:r>
              <a:rPr lang="en-US" dirty="0" err="1">
                <a:latin typeface="Arial"/>
                <a:cs typeface="Arial"/>
              </a:rPr>
              <a:t>julkiset</a:t>
            </a:r>
            <a:r>
              <a:rPr lang="en-US" dirty="0">
                <a:latin typeface="Arial"/>
                <a:cs typeface="Arial"/>
              </a:rPr>
              <a:t> </a:t>
            </a:r>
            <a:r>
              <a:rPr lang="en-US" dirty="0" err="1">
                <a:latin typeface="Arial"/>
                <a:cs typeface="Arial"/>
              </a:rPr>
              <a:t>tehtävät</a:t>
            </a:r>
            <a:endParaRPr lang="en-US" dirty="0" err="1"/>
          </a:p>
        </p:txBody>
      </p:sp>
    </p:spTree>
    <p:extLst>
      <p:ext uri="{BB962C8B-B14F-4D97-AF65-F5344CB8AC3E}">
        <p14:creationId xmlns:p14="http://schemas.microsoft.com/office/powerpoint/2010/main" val="2399821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A58F46-4054-6729-3AE8-460F0482CAE1}"/>
              </a:ext>
            </a:extLst>
          </p:cNvPr>
          <p:cNvSpPr>
            <a:spLocks noGrp="1"/>
          </p:cNvSpPr>
          <p:nvPr>
            <p:ph type="title"/>
          </p:nvPr>
        </p:nvSpPr>
        <p:spPr/>
        <p:txBody>
          <a:bodyPr/>
          <a:lstStyle/>
          <a:p>
            <a:r>
              <a:rPr lang="fi-FI" dirty="0"/>
              <a:t>Arvopohja </a:t>
            </a:r>
            <a:br>
              <a:rPr lang="fi-FI" dirty="0"/>
            </a:br>
            <a:endParaRPr lang="fi-FI" dirty="0"/>
          </a:p>
        </p:txBody>
      </p:sp>
      <p:sp>
        <p:nvSpPr>
          <p:cNvPr id="4" name="Dian numeron paikkamerkki 3">
            <a:extLst>
              <a:ext uri="{FF2B5EF4-FFF2-40B4-BE49-F238E27FC236}">
                <a16:creationId xmlns:a16="http://schemas.microsoft.com/office/drawing/2014/main" id="{F04EF1DA-CC37-360F-2C86-967D29CF804B}"/>
              </a:ext>
            </a:extLst>
          </p:cNvPr>
          <p:cNvSpPr>
            <a:spLocks noGrp="1"/>
          </p:cNvSpPr>
          <p:nvPr>
            <p:ph type="sldNum" sz="quarter" idx="4"/>
          </p:nvPr>
        </p:nvSpPr>
        <p:spPr/>
        <p:txBody>
          <a:bodyPr/>
          <a:lstStyle/>
          <a:p>
            <a:fld id="{F6B37718-6688-4F18-A3A4-5BFEA6AE51A8}" type="slidenum">
              <a:rPr lang="fi-FI" smtClean="0"/>
              <a:pPr/>
              <a:t>9</a:t>
            </a:fld>
            <a:endParaRPr lang="fi-FI"/>
          </a:p>
        </p:txBody>
      </p:sp>
      <p:sp>
        <p:nvSpPr>
          <p:cNvPr id="5" name="Sisällön paikkamerkki 4">
            <a:extLst>
              <a:ext uri="{FF2B5EF4-FFF2-40B4-BE49-F238E27FC236}">
                <a16:creationId xmlns:a16="http://schemas.microsoft.com/office/drawing/2014/main" id="{17BBD0CD-3211-8C65-FDBF-334EA58FC83B}"/>
              </a:ext>
            </a:extLst>
          </p:cNvPr>
          <p:cNvSpPr>
            <a:spLocks noGrp="1"/>
          </p:cNvSpPr>
          <p:nvPr>
            <p:ph idx="1"/>
          </p:nvPr>
        </p:nvSpPr>
        <p:spPr/>
        <p:txBody>
          <a:bodyPr/>
          <a:lstStyle/>
          <a:p>
            <a:r>
              <a:rPr lang="fi-FI" dirty="0"/>
              <a:t>Miten lähimmäisenrakkaus näkyy Suomen suhteessa maailman köyhimpiin ihmisiin?</a:t>
            </a:r>
          </a:p>
          <a:p>
            <a:r>
              <a:rPr lang="fi-FI" dirty="0"/>
              <a:t>Mitä globaali vastuu merkitsee sinulle henkilökohtaisesti?</a:t>
            </a:r>
          </a:p>
          <a:p>
            <a:r>
              <a:rPr lang="fi-FI" dirty="0"/>
              <a:t>Millaisen maailman haluaisit jättää seuraaville sukupolville?</a:t>
            </a:r>
          </a:p>
          <a:p>
            <a:endParaRPr lang="fi-FI" dirty="0"/>
          </a:p>
        </p:txBody>
      </p:sp>
    </p:spTree>
    <p:extLst>
      <p:ext uri="{BB962C8B-B14F-4D97-AF65-F5344CB8AC3E}">
        <p14:creationId xmlns:p14="http://schemas.microsoft.com/office/powerpoint/2010/main" val="3530197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805265-662D-B43B-987A-DA5D50A554E2}"/>
              </a:ext>
            </a:extLst>
          </p:cNvPr>
          <p:cNvSpPr>
            <a:spLocks noGrp="1"/>
          </p:cNvSpPr>
          <p:nvPr>
            <p:ph type="title"/>
          </p:nvPr>
        </p:nvSpPr>
        <p:spPr/>
        <p:txBody>
          <a:bodyPr/>
          <a:lstStyle/>
          <a:p>
            <a:r>
              <a:rPr lang="fi-FI" dirty="0"/>
              <a:t>Päätöskysymys</a:t>
            </a:r>
          </a:p>
        </p:txBody>
      </p:sp>
      <p:sp>
        <p:nvSpPr>
          <p:cNvPr id="4" name="Dian numeron paikkamerkki 3">
            <a:extLst>
              <a:ext uri="{FF2B5EF4-FFF2-40B4-BE49-F238E27FC236}">
                <a16:creationId xmlns:a16="http://schemas.microsoft.com/office/drawing/2014/main" id="{6F0C3E38-19FB-D371-C58A-D12EEAA01F99}"/>
              </a:ext>
            </a:extLst>
          </p:cNvPr>
          <p:cNvSpPr>
            <a:spLocks noGrp="1"/>
          </p:cNvSpPr>
          <p:nvPr>
            <p:ph type="sldNum" sz="quarter" idx="4"/>
          </p:nvPr>
        </p:nvSpPr>
        <p:spPr/>
        <p:txBody>
          <a:bodyPr/>
          <a:lstStyle/>
          <a:p>
            <a:fld id="{F6B37718-6688-4F18-A3A4-5BFEA6AE51A8}" type="slidenum">
              <a:rPr lang="fi-FI" smtClean="0"/>
              <a:pPr/>
              <a:t>10</a:t>
            </a:fld>
            <a:endParaRPr lang="fi-FI"/>
          </a:p>
        </p:txBody>
      </p:sp>
      <p:sp>
        <p:nvSpPr>
          <p:cNvPr id="5" name="Sisällön paikkamerkki 4">
            <a:extLst>
              <a:ext uri="{FF2B5EF4-FFF2-40B4-BE49-F238E27FC236}">
                <a16:creationId xmlns:a16="http://schemas.microsoft.com/office/drawing/2014/main" id="{6CE12FB0-5F33-1BBB-5907-FA77538CF2B0}"/>
              </a:ext>
            </a:extLst>
          </p:cNvPr>
          <p:cNvSpPr>
            <a:spLocks noGrp="1"/>
          </p:cNvSpPr>
          <p:nvPr>
            <p:ph idx="1"/>
          </p:nvPr>
        </p:nvSpPr>
        <p:spPr/>
        <p:txBody>
          <a:bodyPr/>
          <a:lstStyle/>
          <a:p>
            <a:r>
              <a:rPr lang="fi-FI" dirty="0"/>
              <a:t>Jos saisit toteuttaa yhden päätöksen seuraavalla vaalikaudella kansainvälisen vastuun, rauhan tai ihmisoikeuksien edistämiseksi, mikä se olisi?</a:t>
            </a:r>
          </a:p>
          <a:p>
            <a:endParaRPr lang="fi-FI" dirty="0"/>
          </a:p>
          <a:p>
            <a:pPr marL="0" indent="0">
              <a:buNone/>
            </a:pPr>
            <a:endParaRPr lang="fi-FI" dirty="0"/>
          </a:p>
        </p:txBody>
      </p:sp>
    </p:spTree>
    <p:extLst>
      <p:ext uri="{BB962C8B-B14F-4D97-AF65-F5344CB8AC3E}">
        <p14:creationId xmlns:p14="http://schemas.microsoft.com/office/powerpoint/2010/main" val="291039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CC3C8F-BA17-A74C-0C72-1F197CC59EF9}"/>
              </a:ext>
            </a:extLst>
          </p:cNvPr>
          <p:cNvSpPr>
            <a:spLocks noGrp="1"/>
          </p:cNvSpPr>
          <p:nvPr>
            <p:ph type="title"/>
          </p:nvPr>
        </p:nvSpPr>
        <p:spPr/>
        <p:txBody>
          <a:bodyPr/>
          <a:lstStyle/>
          <a:p>
            <a:r>
              <a:rPr lang="fi-FI" dirty="0"/>
              <a:t>Loppuhartaus</a:t>
            </a:r>
            <a:br>
              <a:rPr lang="fi-FI" dirty="0"/>
            </a:br>
            <a:endParaRPr lang="fi-FI" dirty="0"/>
          </a:p>
        </p:txBody>
      </p:sp>
      <p:sp>
        <p:nvSpPr>
          <p:cNvPr id="4" name="Dian numeron paikkamerkki 3">
            <a:extLst>
              <a:ext uri="{FF2B5EF4-FFF2-40B4-BE49-F238E27FC236}">
                <a16:creationId xmlns:a16="http://schemas.microsoft.com/office/drawing/2014/main" id="{0120D986-6713-1383-1EF3-DD858E979083}"/>
              </a:ext>
            </a:extLst>
          </p:cNvPr>
          <p:cNvSpPr>
            <a:spLocks noGrp="1"/>
          </p:cNvSpPr>
          <p:nvPr>
            <p:ph type="sldNum" sz="quarter" idx="4"/>
          </p:nvPr>
        </p:nvSpPr>
        <p:spPr/>
        <p:txBody>
          <a:bodyPr/>
          <a:lstStyle/>
          <a:p>
            <a:fld id="{F6B37718-6688-4F18-A3A4-5BFEA6AE51A8}" type="slidenum">
              <a:rPr lang="fi-FI" smtClean="0"/>
              <a:pPr/>
              <a:t>11</a:t>
            </a:fld>
            <a:endParaRPr lang="fi-FI" dirty="0"/>
          </a:p>
        </p:txBody>
      </p:sp>
      <p:sp>
        <p:nvSpPr>
          <p:cNvPr id="5" name="Sisällön paikkamerkki 4">
            <a:extLst>
              <a:ext uri="{FF2B5EF4-FFF2-40B4-BE49-F238E27FC236}">
                <a16:creationId xmlns:a16="http://schemas.microsoft.com/office/drawing/2014/main" id="{175D57FE-1481-7CA3-EF66-E530CDCD0786}"/>
              </a:ext>
            </a:extLst>
          </p:cNvPr>
          <p:cNvSpPr>
            <a:spLocks noGrp="1"/>
          </p:cNvSpPr>
          <p:nvPr>
            <p:ph idx="1"/>
          </p:nvPr>
        </p:nvSpPr>
        <p:spPr/>
        <p:txBody>
          <a:bodyPr>
            <a:normAutofit fontScale="77500" lnSpcReduction="20000"/>
          </a:bodyPr>
          <a:lstStyle/>
          <a:p>
            <a:r>
              <a:rPr lang="fi-FI" dirty="0"/>
              <a:t>Virsi 602: 1 ja 4</a:t>
            </a:r>
          </a:p>
          <a:p>
            <a:r>
              <a:rPr lang="fi-FI" dirty="0"/>
              <a:t>”Tee sitä mikä on oikein, osoita rakkautta ja hyvyyttä ja vaella valvoen, Jumalaasi kuunnellen.”</a:t>
            </a:r>
          </a:p>
          <a:p>
            <a:pPr marL="0" indent="0">
              <a:buNone/>
            </a:pPr>
            <a:r>
              <a:rPr lang="fi-FI" dirty="0"/>
              <a:t>	– Miika 6:8</a:t>
            </a:r>
          </a:p>
          <a:p>
            <a:r>
              <a:rPr lang="fi-FI" dirty="0"/>
              <a:t>”Minä tahdon vaeltaa viisaasti, noudattaa totuuden tietä. Tulethan tuekseni! Minä tahdon toimia vilpittömästi kaikessa, mikä valtaani kuuluu.”</a:t>
            </a:r>
          </a:p>
          <a:p>
            <a:pPr marL="0" indent="0">
              <a:buNone/>
            </a:pPr>
            <a:r>
              <a:rPr lang="fi-FI" dirty="0"/>
              <a:t> 	– Psalmit 101:2</a:t>
            </a:r>
          </a:p>
          <a:p>
            <a:r>
              <a:rPr lang="fi-FI" dirty="0"/>
              <a:t>”Kristus rohkaisee, rakkaus lohduttaa ja Henki yhdistää. Tunnemme myötätuntoa ja lämpöä, eikö totta? Siispä tehkää minut täydellisen iloiseksi olemalla yksimielisiä. Antakaa rakkauden yhdistää teidät niin, että pyritte samaan päämäärään. Älkää tehkö mitään oman etunne tai turhan kunnian vuoksi, vaan olkaa nöyriä ja pitäkää toisia tärkeämpinä kuin itseänne. Älkää ajako omaa etuanne vaan toistenne parasta.”</a:t>
            </a:r>
          </a:p>
          <a:p>
            <a:pPr marL="0" indent="0">
              <a:buNone/>
            </a:pPr>
            <a:r>
              <a:rPr lang="fi-FI" dirty="0"/>
              <a:t>	-Fil. 2: 1-4</a:t>
            </a:r>
          </a:p>
        </p:txBody>
      </p:sp>
    </p:spTree>
    <p:extLst>
      <p:ext uri="{BB962C8B-B14F-4D97-AF65-F5344CB8AC3E}">
        <p14:creationId xmlns:p14="http://schemas.microsoft.com/office/powerpoint/2010/main" val="931729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32C5D5-75DA-E607-49C3-8C4FD1F8B5B6}"/>
              </a:ext>
            </a:extLst>
          </p:cNvPr>
          <p:cNvSpPr>
            <a:spLocks noGrp="1"/>
          </p:cNvSpPr>
          <p:nvPr>
            <p:ph type="title"/>
          </p:nvPr>
        </p:nvSpPr>
        <p:spPr/>
        <p:txBody>
          <a:bodyPr/>
          <a:lstStyle/>
          <a:p>
            <a:r>
              <a:rPr lang="fi-FI" dirty="0"/>
              <a:t>Loppuhartaus</a:t>
            </a:r>
          </a:p>
        </p:txBody>
      </p:sp>
      <p:sp>
        <p:nvSpPr>
          <p:cNvPr id="4" name="Dian numeron paikkamerkki 3">
            <a:extLst>
              <a:ext uri="{FF2B5EF4-FFF2-40B4-BE49-F238E27FC236}">
                <a16:creationId xmlns:a16="http://schemas.microsoft.com/office/drawing/2014/main" id="{38001324-577F-2BAC-CD07-CFC6F63E8E95}"/>
              </a:ext>
            </a:extLst>
          </p:cNvPr>
          <p:cNvSpPr>
            <a:spLocks noGrp="1"/>
          </p:cNvSpPr>
          <p:nvPr>
            <p:ph type="sldNum" sz="quarter" idx="4"/>
          </p:nvPr>
        </p:nvSpPr>
        <p:spPr/>
        <p:txBody>
          <a:bodyPr/>
          <a:lstStyle/>
          <a:p>
            <a:fld id="{F6B37718-6688-4F18-A3A4-5BFEA6AE51A8}" type="slidenum">
              <a:rPr lang="fi-FI" smtClean="0"/>
              <a:pPr/>
              <a:t>12</a:t>
            </a:fld>
            <a:endParaRPr lang="fi-FI"/>
          </a:p>
        </p:txBody>
      </p:sp>
      <p:sp>
        <p:nvSpPr>
          <p:cNvPr id="5" name="Sisällön paikkamerkki 4">
            <a:extLst>
              <a:ext uri="{FF2B5EF4-FFF2-40B4-BE49-F238E27FC236}">
                <a16:creationId xmlns:a16="http://schemas.microsoft.com/office/drawing/2014/main" id="{A4562E68-C2D4-A036-FF17-02546E80FB7C}"/>
              </a:ext>
            </a:extLst>
          </p:cNvPr>
          <p:cNvSpPr>
            <a:spLocks noGrp="1"/>
          </p:cNvSpPr>
          <p:nvPr>
            <p:ph idx="1"/>
          </p:nvPr>
        </p:nvSpPr>
        <p:spPr/>
        <p:txBody>
          <a:bodyPr>
            <a:normAutofit fontScale="92500"/>
          </a:bodyPr>
          <a:lstStyle/>
          <a:p>
            <a:r>
              <a:rPr lang="fi-FI" dirty="0"/>
              <a:t>Virsi 600 tai 565</a:t>
            </a:r>
          </a:p>
          <a:p>
            <a:r>
              <a:rPr lang="fi-FI" dirty="0"/>
              <a:t>Armollinen Jumala, sinä olet osoittanut myötätuntosi ja huolenpitosi koko luomakuntaa kohtaan. Auta meitä sinnikkäästi rakentamaan maailmaa, jossa jokaisella on oikeus toimeentuloon, jonka avulla hän pystyy elättämään itsensä ja perheensä, lisäämään omaa hyvinvointiaan ja osallistumaan yhteisönsä sosiaalisen, taloudellisen ja poliittisen tilanteen kehittämiseen. Anna meille uskoa pitää kiinni hyvästä ja voimia oikeudenmukaisemman maailman rakentamiseen. Aamen.</a:t>
            </a:r>
          </a:p>
        </p:txBody>
      </p:sp>
    </p:spTree>
    <p:extLst>
      <p:ext uri="{BB962C8B-B14F-4D97-AF65-F5344CB8AC3E}">
        <p14:creationId xmlns:p14="http://schemas.microsoft.com/office/powerpoint/2010/main" val="4081276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B9EE9D-E73D-E835-7BEB-D3C8160427F0}"/>
              </a:ext>
            </a:extLst>
          </p:cNvPr>
          <p:cNvSpPr>
            <a:spLocks noGrp="1"/>
          </p:cNvSpPr>
          <p:nvPr>
            <p:ph type="title"/>
          </p:nvPr>
        </p:nvSpPr>
        <p:spPr/>
        <p:txBody>
          <a:bodyPr/>
          <a:lstStyle/>
          <a:p>
            <a:r>
              <a:rPr lang="fi-FI" dirty="0"/>
              <a:t>Loppuhartaus</a:t>
            </a:r>
          </a:p>
        </p:txBody>
      </p:sp>
      <p:sp>
        <p:nvSpPr>
          <p:cNvPr id="4" name="Dian numeron paikkamerkki 3">
            <a:extLst>
              <a:ext uri="{FF2B5EF4-FFF2-40B4-BE49-F238E27FC236}">
                <a16:creationId xmlns:a16="http://schemas.microsoft.com/office/drawing/2014/main" id="{4CC70F01-C49D-A3E2-DCE0-E3DEBF744DB1}"/>
              </a:ext>
            </a:extLst>
          </p:cNvPr>
          <p:cNvSpPr>
            <a:spLocks noGrp="1"/>
          </p:cNvSpPr>
          <p:nvPr>
            <p:ph type="sldNum" sz="quarter" idx="4"/>
          </p:nvPr>
        </p:nvSpPr>
        <p:spPr/>
        <p:txBody>
          <a:bodyPr/>
          <a:lstStyle/>
          <a:p>
            <a:fld id="{F6B37718-6688-4F18-A3A4-5BFEA6AE51A8}" type="slidenum">
              <a:rPr lang="fi-FI" smtClean="0"/>
              <a:pPr/>
              <a:t>13</a:t>
            </a:fld>
            <a:endParaRPr lang="fi-FI"/>
          </a:p>
        </p:txBody>
      </p:sp>
      <p:sp>
        <p:nvSpPr>
          <p:cNvPr id="5" name="Sisällön paikkamerkki 4">
            <a:extLst>
              <a:ext uri="{FF2B5EF4-FFF2-40B4-BE49-F238E27FC236}">
                <a16:creationId xmlns:a16="http://schemas.microsoft.com/office/drawing/2014/main" id="{A469BA51-D137-EF75-15F7-0959B9FD0E96}"/>
              </a:ext>
            </a:extLst>
          </p:cNvPr>
          <p:cNvSpPr>
            <a:spLocks noGrp="1"/>
          </p:cNvSpPr>
          <p:nvPr>
            <p:ph idx="1"/>
          </p:nvPr>
        </p:nvSpPr>
        <p:spPr/>
        <p:txBody>
          <a:bodyPr>
            <a:normAutofit fontScale="55000" lnSpcReduction="20000"/>
          </a:bodyPr>
          <a:lstStyle/>
          <a:p>
            <a:pPr marL="0" indent="0">
              <a:buNone/>
            </a:pPr>
            <a:r>
              <a:rPr lang="fi-FI" b="1" dirty="0"/>
              <a:t>Franciscus Assisilaisen rukous</a:t>
            </a:r>
          </a:p>
          <a:p>
            <a:pPr marL="0" indent="0">
              <a:buNone/>
            </a:pPr>
            <a:endParaRPr lang="fi-FI" dirty="0"/>
          </a:p>
          <a:p>
            <a:pPr marL="0" indent="0">
              <a:buNone/>
            </a:pPr>
            <a:r>
              <a:rPr lang="fi-FI" dirty="0"/>
              <a:t>Vapahtaja, tee minusta rauhasi välikappale,</a:t>
            </a:r>
          </a:p>
          <a:p>
            <a:pPr marL="0" indent="0">
              <a:buNone/>
            </a:pPr>
            <a:r>
              <a:rPr lang="fi-FI" dirty="0"/>
              <a:t>niin että sinne, missä on vihaa, toisin rakkauden,</a:t>
            </a:r>
          </a:p>
          <a:p>
            <a:pPr marL="0" indent="0">
              <a:buNone/>
            </a:pPr>
            <a:r>
              <a:rPr lang="fi-FI" dirty="0"/>
              <a:t>missä loukkausta, toisin anteeksiannon,</a:t>
            </a:r>
          </a:p>
          <a:p>
            <a:pPr marL="0" indent="0">
              <a:buNone/>
            </a:pPr>
            <a:r>
              <a:rPr lang="fi-FI" dirty="0"/>
              <a:t>missä epäsopua, toisin yksimielisyyden,</a:t>
            </a:r>
          </a:p>
          <a:p>
            <a:pPr marL="0" indent="0">
              <a:buNone/>
            </a:pPr>
            <a:r>
              <a:rPr lang="fi-FI" dirty="0"/>
              <a:t>missä erehdystä, osoittaisin totuuden,</a:t>
            </a:r>
          </a:p>
          <a:p>
            <a:pPr marL="0" indent="0">
              <a:buNone/>
            </a:pPr>
            <a:r>
              <a:rPr lang="fi-FI" dirty="0"/>
              <a:t>missä epäilystä, auttaisin uskoon,</a:t>
            </a:r>
          </a:p>
          <a:p>
            <a:pPr marL="0" indent="0">
              <a:buNone/>
            </a:pPr>
            <a:r>
              <a:rPr lang="fi-FI" dirty="0"/>
              <a:t>missä epätoivoa, nostaisin luottamukseen,</a:t>
            </a:r>
          </a:p>
          <a:p>
            <a:pPr marL="0" indent="0">
              <a:buNone/>
            </a:pPr>
            <a:r>
              <a:rPr lang="fi-FI" dirty="0"/>
              <a:t>missä pimeyttä, loisin sinun valoasi,</a:t>
            </a:r>
          </a:p>
          <a:p>
            <a:pPr marL="0" indent="0">
              <a:buNone/>
            </a:pPr>
            <a:r>
              <a:rPr lang="fi-FI" dirty="0"/>
              <a:t>missä surua, virittäisin ilon ja lohdutuksen.</a:t>
            </a:r>
          </a:p>
          <a:p>
            <a:pPr marL="0" indent="0">
              <a:buNone/>
            </a:pPr>
            <a:endParaRPr lang="fi-FI" dirty="0"/>
          </a:p>
          <a:p>
            <a:pPr marL="0" indent="0">
              <a:buNone/>
            </a:pPr>
            <a:r>
              <a:rPr lang="fi-FI" dirty="0"/>
              <a:t>Niin että, oi Mestari, en yrittäisi niin paljon</a:t>
            </a:r>
          </a:p>
          <a:p>
            <a:pPr marL="0" indent="0">
              <a:buNone/>
            </a:pPr>
            <a:r>
              <a:rPr lang="fi-FI" dirty="0"/>
              <a:t>etsiä lohdutusta kuin lohduttaa muita,</a:t>
            </a:r>
          </a:p>
          <a:p>
            <a:pPr marL="0" indent="0">
              <a:buNone/>
            </a:pPr>
            <a:r>
              <a:rPr lang="fi-FI" dirty="0"/>
              <a:t>hakea ymmärtämystä kuin ymmärtää toisia,</a:t>
            </a:r>
          </a:p>
          <a:p>
            <a:pPr marL="0" indent="0">
              <a:buNone/>
            </a:pPr>
            <a:r>
              <a:rPr lang="fi-FI" dirty="0"/>
              <a:t>pyytää rakkautta kuin rakastaa muita,</a:t>
            </a:r>
          </a:p>
          <a:p>
            <a:pPr marL="0" indent="0">
              <a:buNone/>
            </a:pPr>
            <a:r>
              <a:rPr lang="fi-FI" dirty="0"/>
              <a:t>sillä antaessaan saa,</a:t>
            </a:r>
          </a:p>
          <a:p>
            <a:pPr marL="0" indent="0">
              <a:buNone/>
            </a:pPr>
            <a:r>
              <a:rPr lang="fi-FI" dirty="0"/>
              <a:t>kadottaessaan löytää,</a:t>
            </a:r>
          </a:p>
          <a:p>
            <a:pPr marL="0" indent="0">
              <a:buNone/>
            </a:pPr>
            <a:r>
              <a:rPr lang="fi-FI" dirty="0"/>
              <a:t>unohtaessaan saa anteeksi,</a:t>
            </a:r>
          </a:p>
          <a:p>
            <a:pPr marL="0" indent="0">
              <a:buNone/>
            </a:pPr>
            <a:r>
              <a:rPr lang="fi-FI" dirty="0"/>
              <a:t>kuollessaan nousee iankaikkiseen elämään.</a:t>
            </a:r>
          </a:p>
        </p:txBody>
      </p:sp>
    </p:spTree>
    <p:extLst>
      <p:ext uri="{BB962C8B-B14F-4D97-AF65-F5344CB8AC3E}">
        <p14:creationId xmlns:p14="http://schemas.microsoft.com/office/powerpoint/2010/main" val="8737131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f0bfd9b-6c4a-4ae7-8128-db58a64719f6"/>
    <lcf76f155ced4ddcb4097134ff3c332f xmlns="a069f315-bd2d-4584-b70a-f9a7101f1da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5120AAD9AB856F4CB95446885209037E" ma:contentTypeVersion="13" ma:contentTypeDescription="Luo uusi asiakirja." ma:contentTypeScope="" ma:versionID="629f5d52786d29c2a5e957a6ac83c508">
  <xsd:schema xmlns:xsd="http://www.w3.org/2001/XMLSchema" xmlns:xs="http://www.w3.org/2001/XMLSchema" xmlns:p="http://schemas.microsoft.com/office/2006/metadata/properties" xmlns:ns2="a069f315-bd2d-4584-b70a-f9a7101f1dad" xmlns:ns3="2f0bfd9b-6c4a-4ae7-8128-db58a64719f6" targetNamespace="http://schemas.microsoft.com/office/2006/metadata/properties" ma:root="true" ma:fieldsID="f39ef50a326bb30d29b7b1fea76dcbab" ns2:_="" ns3:_="">
    <xsd:import namespace="a069f315-bd2d-4584-b70a-f9a7101f1dad"/>
    <xsd:import namespace="2f0bfd9b-6c4a-4ae7-8128-db58a64719f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69f315-bd2d-4584-b70a-f9a7101f1d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0bfd9b-6c4a-4ae7-8128-db58a64719f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72ab208-bf02-4fbb-8d65-740c6652a614}" ma:internalName="TaxCatchAll" ma:showField="CatchAllData" ma:web="2f0bfd9b-6c4a-4ae7-8128-db58a64719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A6B8EA-6046-4BEE-BF32-C50AAA54649D}">
  <ds:schemaRefs>
    <ds:schemaRef ds:uri="http://schemas.microsoft.com/office/2006/documentManagement/types"/>
    <ds:schemaRef ds:uri="http://schemas.microsoft.com/office/2006/metadata/properties"/>
    <ds:schemaRef ds:uri="http://purl.org/dc/dcmitype/"/>
    <ds:schemaRef ds:uri="http://schemas.microsoft.com/office/infopath/2007/PartnerControls"/>
    <ds:schemaRef ds:uri="http://purl.org/dc/terms/"/>
    <ds:schemaRef ds:uri="a069f315-bd2d-4584-b70a-f9a7101f1dad"/>
    <ds:schemaRef ds:uri="http://www.w3.org/XML/1998/namespace"/>
    <ds:schemaRef ds:uri="http://schemas.openxmlformats.org/package/2006/metadata/core-properties"/>
    <ds:schemaRef ds:uri="2f0bfd9b-6c4a-4ae7-8128-db58a64719f6"/>
    <ds:schemaRef ds:uri="http://purl.org/dc/elements/1.1/"/>
  </ds:schemaRefs>
</ds:datastoreItem>
</file>

<file path=customXml/itemProps2.xml><?xml version="1.0" encoding="utf-8"?>
<ds:datastoreItem xmlns:ds="http://schemas.openxmlformats.org/officeDocument/2006/customXml" ds:itemID="{2C775395-18FB-4253-891E-CDBE30ABEC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69f315-bd2d-4584-b70a-f9a7101f1dad"/>
    <ds:schemaRef ds:uri="2f0bfd9b-6c4a-4ae7-8128-db58a64719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6BE337-475B-40C6-A082-B88657F9A5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83</TotalTime>
  <Words>548</Words>
  <Application>Microsoft Office PowerPoint</Application>
  <PresentationFormat>Laajakuva</PresentationFormat>
  <Paragraphs>70</Paragraphs>
  <Slides>13</Slides>
  <Notes>0</Notes>
  <HiddenSlides>0</HiddenSlides>
  <MMClips>0</MMClips>
  <ScaleCrop>false</ScaleCrop>
  <HeadingPairs>
    <vt:vector size="4" baseType="variant">
      <vt:variant>
        <vt:lpstr>Teema</vt:lpstr>
      </vt:variant>
      <vt:variant>
        <vt:i4>1</vt:i4>
      </vt:variant>
      <vt:variant>
        <vt:lpstr>Dian otsikot</vt:lpstr>
      </vt:variant>
      <vt:variant>
        <vt:i4>13</vt:i4>
      </vt:variant>
    </vt:vector>
  </HeadingPairs>
  <TitlesOfParts>
    <vt:vector size="14" baseType="lpstr">
      <vt:lpstr>Office-teema</vt:lpstr>
      <vt:lpstr> Vaalipaneelikysymyksiä ja loppuhartaus seurakunnan vaalipaneeliin</vt:lpstr>
      <vt:lpstr>Kehitysyhteistyö ja globaali vastuu</vt:lpstr>
      <vt:lpstr>Ilmasto ja  kansainvälinen  yhteistyö </vt:lpstr>
      <vt:lpstr>Rauha ja turvallisuus </vt:lpstr>
      <vt:lpstr>Ihmisoikeudet ja demokratia </vt:lpstr>
      <vt:lpstr>Uskonnonvapaus ja kansalaisyhteiskunta</vt:lpstr>
      <vt:lpstr>Oikeus ihmisarvoiseen  elämään</vt:lpstr>
      <vt:lpstr>Kirkon julkiset tehtävät</vt:lpstr>
      <vt:lpstr>Arvopohja  </vt:lpstr>
      <vt:lpstr>Päätöskysymys</vt:lpstr>
      <vt:lpstr>Loppuhartaus </vt:lpstr>
      <vt:lpstr>Loppuhartaus</vt:lpstr>
      <vt:lpstr>Loppuhartaus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Havunen Minna</dc:creator>
  <cp:lastModifiedBy>Havunen Minna</cp:lastModifiedBy>
  <cp:revision>139</cp:revision>
  <dcterms:created xsi:type="dcterms:W3CDTF">2026-08-26T12:43:45Z</dcterms:created>
  <dcterms:modified xsi:type="dcterms:W3CDTF">2026-10-15T10:22:36Z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0x0101005120AAD9AB856F4CB95446885209037E</vt:lpwstr>
  </property>
</Properties>
</file>